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9"/>
  </p:notesMasterIdLst>
  <p:sldIdLst>
    <p:sldId id="256" r:id="rId2"/>
    <p:sldId id="273" r:id="rId3"/>
    <p:sldId id="257" r:id="rId4"/>
    <p:sldId id="260" r:id="rId5"/>
    <p:sldId id="261" r:id="rId6"/>
    <p:sldId id="262" r:id="rId7"/>
    <p:sldId id="263" r:id="rId8"/>
    <p:sldId id="264" r:id="rId9"/>
    <p:sldId id="265" r:id="rId10"/>
    <p:sldId id="266" r:id="rId11"/>
    <p:sldId id="267" r:id="rId12"/>
    <p:sldId id="268" r:id="rId13"/>
    <p:sldId id="269" r:id="rId14"/>
    <p:sldId id="270" r:id="rId15"/>
    <p:sldId id="274" r:id="rId16"/>
    <p:sldId id="271" r:id="rId17"/>
    <p:sldId id="272"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6" d="100"/>
          <a:sy n="76" d="100"/>
        </p:scale>
        <p:origin x="-120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52CB40-F890-478E-A951-860637A42DEF}" type="datetimeFigureOut">
              <a:rPr lang="en-US" smtClean="0"/>
              <a:t>2/13/2015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CCF7AC-E07B-4BEC-B01E-D8FEBF2F8CCE}" type="slidenum">
              <a:rPr lang="en-US" smtClean="0"/>
              <a:t>‹#›</a:t>
            </a:fld>
            <a:endParaRPr lang="en-US"/>
          </a:p>
        </p:txBody>
      </p:sp>
    </p:spTree>
    <p:extLst>
      <p:ext uri="{BB962C8B-B14F-4D97-AF65-F5344CB8AC3E}">
        <p14:creationId xmlns:p14="http://schemas.microsoft.com/office/powerpoint/2010/main" val="17041726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2F8AA27-AED6-4C43-9223-2C4A4CA6DA48}" type="datetime1">
              <a:rPr lang="ar-SA" smtClean="0"/>
              <a:t>24/04/36</a:t>
            </a:fld>
            <a:endParaRPr lang="ar-SA"/>
          </a:p>
        </p:txBody>
      </p:sp>
      <p:sp>
        <p:nvSpPr>
          <p:cNvPr id="17" name="Footer Placeholder 16"/>
          <p:cNvSpPr>
            <a:spLocks noGrp="1"/>
          </p:cNvSpPr>
          <p:nvPr>
            <p:ph type="ftr" sz="quarter" idx="11"/>
          </p:nvPr>
        </p:nvSpPr>
        <p:spPr/>
        <p:txBody>
          <a:bodyPr/>
          <a:lstStyle/>
          <a:p>
            <a:endParaRPr lang="ar-S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95AAE37-8674-49EA-9F93-F142AFB51BB0}" type="slidenum">
              <a:rPr lang="ar-SA" smtClean="0"/>
              <a:pPr/>
              <a:t>‹#›</a:t>
            </a:fld>
            <a:endParaRPr lang="ar-S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89640D-5594-40CF-9B2B-89F8BF49CD75}" type="datetime1">
              <a:rPr lang="ar-SA" smtClean="0"/>
              <a:t>24/04/36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95AAE37-8674-49EA-9F93-F142AFB51BB0}"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D95AAE37-8674-49EA-9F93-F142AFB51BB0}" type="slidenum">
              <a:rPr lang="ar-SA" smtClean="0"/>
              <a:pPr/>
              <a:t>‹#›</a:t>
            </a:fld>
            <a:endParaRPr lang="ar-S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F770C67-AF93-4E28-9FC0-45C93D5CDA55}" type="datetime1">
              <a:rPr lang="ar-SA" smtClean="0"/>
              <a:t>24/04/36</a:t>
            </a:fld>
            <a:endParaRPr lang="ar-SA"/>
          </a:p>
        </p:txBody>
      </p:sp>
      <p:sp>
        <p:nvSpPr>
          <p:cNvPr id="5" name="Footer Placeholder 4"/>
          <p:cNvSpPr>
            <a:spLocks noGrp="1"/>
          </p:cNvSpPr>
          <p:nvPr>
            <p:ph type="ftr" sz="quarter" idx="11"/>
          </p:nvPr>
        </p:nvSpPr>
        <p:spPr/>
        <p:txBody>
          <a:bodyPr/>
          <a:lstStyle/>
          <a:p>
            <a:endParaRPr lang="ar-S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804A44A-B10D-4432-B315-1E6782519EB3}" type="datetime1">
              <a:rPr lang="ar-SA" smtClean="0"/>
              <a:t>24/04/36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4361688" y="1026372"/>
            <a:ext cx="457200" cy="441325"/>
          </a:xfrm>
        </p:spPr>
        <p:txBody>
          <a:bodyPr/>
          <a:lstStyle/>
          <a:p>
            <a:fld id="{D95AAE37-8674-49EA-9F93-F142AFB51BB0}" type="slidenum">
              <a:rPr lang="ar-SA" smtClean="0"/>
              <a:pPr/>
              <a:t>‹#›</a:t>
            </a:fld>
            <a:endParaRPr lang="ar-S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ar-SA"/>
          </a:p>
        </p:txBody>
      </p:sp>
      <p:sp>
        <p:nvSpPr>
          <p:cNvPr id="4" name="Date Placeholder 3"/>
          <p:cNvSpPr>
            <a:spLocks noGrp="1"/>
          </p:cNvSpPr>
          <p:nvPr>
            <p:ph type="dt" sz="half" idx="10"/>
          </p:nvPr>
        </p:nvSpPr>
        <p:spPr/>
        <p:txBody>
          <a:bodyPr/>
          <a:lstStyle/>
          <a:p>
            <a:fld id="{18F86DCC-A107-4F0E-A021-E7F7D4236B1A}" type="datetime1">
              <a:rPr lang="ar-SA" smtClean="0"/>
              <a:t>24/04/36</a:t>
            </a:fld>
            <a:endParaRPr lang="ar-S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95AAE37-8674-49EA-9F93-F142AFB51BB0}" type="slidenum">
              <a:rPr lang="ar-SA" smtClean="0"/>
              <a:pPr/>
              <a:t>‹#›</a:t>
            </a:fld>
            <a:endParaRPr lang="ar-S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7F3CCFBA-799F-4A63-B143-C0AF83BB9D73}" type="datetime1">
              <a:rPr lang="ar-SA" smtClean="0"/>
              <a:t>24/04/36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95AAE37-8674-49EA-9F93-F142AFB51BB0}" type="slidenum">
              <a:rPr lang="ar-SA" smtClean="0"/>
              <a:pPr/>
              <a:t>‹#›</a:t>
            </a:fld>
            <a:endParaRPr lang="ar-S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0F6A130-DAD6-4149-98CF-8DA95D3CFA2D}" type="datetime1">
              <a:rPr lang="ar-SA" smtClean="0"/>
              <a:t>24/04/36</a:t>
            </a:fld>
            <a:endParaRPr lang="ar-SA"/>
          </a:p>
        </p:txBody>
      </p:sp>
      <p:sp>
        <p:nvSpPr>
          <p:cNvPr id="8" name="Footer Placeholder 7"/>
          <p:cNvSpPr>
            <a:spLocks noGrp="1"/>
          </p:cNvSpPr>
          <p:nvPr>
            <p:ph type="ftr" sz="quarter" idx="11"/>
          </p:nvPr>
        </p:nvSpPr>
        <p:spPr>
          <a:xfrm>
            <a:off x="304800" y="6409944"/>
            <a:ext cx="3581400" cy="365760"/>
          </a:xfrm>
        </p:spPr>
        <p:txBody>
          <a:bodyPr/>
          <a:lstStyle/>
          <a:p>
            <a:endParaRPr lang="ar-S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D95AAE37-8674-49EA-9F93-F142AFB51BB0}" type="slidenum">
              <a:rPr lang="ar-SA" smtClean="0"/>
              <a:pPr/>
              <a:t>‹#›</a:t>
            </a:fld>
            <a:endParaRPr lang="ar-S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614BCF6-4F28-4BFB-A072-50AC0558EC7B}" type="datetime1">
              <a:rPr lang="ar-SA" smtClean="0"/>
              <a:t>24/04/36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a:xfrm>
            <a:off x="4343400" y="1036020"/>
            <a:ext cx="457200" cy="441325"/>
          </a:xfrm>
        </p:spPr>
        <p:txBody>
          <a:bodyPr/>
          <a:lstStyle/>
          <a:p>
            <a:fld id="{D95AAE37-8674-49EA-9F93-F142AFB51BB0}"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09C00F9-DD69-4F89-929D-BE4FF25D2E1E}" type="datetime1">
              <a:rPr lang="ar-SA" smtClean="0"/>
              <a:t>24/04/36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D95AAE37-8674-49EA-9F93-F142AFB51BB0}"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D95AAE37-8674-49EA-9F93-F142AFB51BB0}" type="slidenum">
              <a:rPr lang="ar-SA" smtClean="0"/>
              <a:pPr/>
              <a:t>‹#›</a:t>
            </a:fld>
            <a:endParaRPr lang="ar-S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22B1DC6-9367-498B-803E-B010471EDB9E}" type="datetime1">
              <a:rPr lang="ar-SA" smtClean="0"/>
              <a:t>24/04/36</a:t>
            </a:fld>
            <a:endParaRPr lang="ar-SA"/>
          </a:p>
        </p:txBody>
      </p:sp>
      <p:sp>
        <p:nvSpPr>
          <p:cNvPr id="6" name="Footer Placeholder 5"/>
          <p:cNvSpPr>
            <a:spLocks noGrp="1"/>
          </p:cNvSpPr>
          <p:nvPr>
            <p:ph type="ftr" sz="quarter" idx="11"/>
          </p:nvPr>
        </p:nvSpPr>
        <p:spPr>
          <a:xfrm>
            <a:off x="301752" y="6410848"/>
            <a:ext cx="3383280" cy="365760"/>
          </a:xfrm>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D95AAE37-8674-49EA-9F93-F142AFB51BB0}" type="slidenum">
              <a:rPr lang="ar-SA" smtClean="0"/>
              <a:pPr/>
              <a:t>‹#›</a:t>
            </a:fld>
            <a:endParaRPr lang="ar-S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AD950040-E7F8-497C-8F9C-3926B80E838B}" type="datetime1">
              <a:rPr lang="ar-SA" smtClean="0"/>
              <a:t>24/04/36</a:t>
            </a:fld>
            <a:endParaRPr lang="ar-SA"/>
          </a:p>
        </p:txBody>
      </p:sp>
      <p:sp>
        <p:nvSpPr>
          <p:cNvPr id="6" name="Footer Placeholder 5"/>
          <p:cNvSpPr>
            <a:spLocks noGrp="1"/>
          </p:cNvSpPr>
          <p:nvPr>
            <p:ph type="ftr" sz="quarter" idx="11"/>
          </p:nvPr>
        </p:nvSpPr>
        <p:spPr>
          <a:xfrm>
            <a:off x="301752" y="6410848"/>
            <a:ext cx="3584448" cy="365760"/>
          </a:xfrm>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6CCFF688-533E-43C7-9564-9E11468996B8}" type="datetime1">
              <a:rPr lang="ar-SA" smtClean="0"/>
              <a:t>24/04/36</a:t>
            </a:fld>
            <a:endParaRPr lang="ar-S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D95AAE37-8674-49EA-9F93-F142AFB51BB0}" type="slidenum">
              <a:rPr lang="ar-SA" smtClean="0"/>
              <a:pPr/>
              <a:t>‹#›</a:t>
            </a:fld>
            <a:endParaRPr lang="ar-S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2800" cap="none" dirty="0" smtClean="0"/>
              <a:t>Correspondence </a:t>
            </a:r>
            <a:endParaRPr lang="ar-SA" sz="2800" cap="none" dirty="0"/>
          </a:p>
        </p:txBody>
      </p:sp>
      <p:sp>
        <p:nvSpPr>
          <p:cNvPr id="2" name="Title 1"/>
          <p:cNvSpPr>
            <a:spLocks noGrp="1"/>
          </p:cNvSpPr>
          <p:nvPr>
            <p:ph type="ctrTitle"/>
          </p:nvPr>
        </p:nvSpPr>
        <p:spPr/>
        <p:txBody>
          <a:bodyPr/>
          <a:lstStyle/>
          <a:p>
            <a:r>
              <a:rPr lang="en-US" dirty="0"/>
              <a:t>Keyboarding &amp; document processing </a:t>
            </a:r>
            <a:endParaRPr lang="ar-SA" dirty="0"/>
          </a:p>
        </p:txBody>
      </p:sp>
      <p:sp>
        <p:nvSpPr>
          <p:cNvPr id="4" name="Slide Number Placeholder 3"/>
          <p:cNvSpPr>
            <a:spLocks noGrp="1"/>
          </p:cNvSpPr>
          <p:nvPr>
            <p:ph type="sldNum" sz="quarter" idx="12"/>
          </p:nvPr>
        </p:nvSpPr>
        <p:spPr/>
        <p:txBody>
          <a:bodyPr/>
          <a:lstStyle/>
          <a:p>
            <a:fld id="{D95AAE37-8674-49EA-9F93-F142AFB51BB0}" type="slidenum">
              <a:rPr lang="ar-SA" smtClean="0"/>
              <a:pPr/>
              <a:t>1</a:t>
            </a:fld>
            <a:endParaRPr lang="ar-SA"/>
          </a:p>
        </p:txBody>
      </p:sp>
    </p:spTree>
    <p:extLst>
      <p:ext uri="{BB962C8B-B14F-4D97-AF65-F5344CB8AC3E}">
        <p14:creationId xmlns:p14="http://schemas.microsoft.com/office/powerpoint/2010/main" val="3738349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Correspondence Features </a:t>
            </a:r>
            <a:endParaRPr lang="ar-SA" dirty="0"/>
          </a:p>
        </p:txBody>
      </p:sp>
      <p:sp>
        <p:nvSpPr>
          <p:cNvPr id="3" name="Content Placeholder 2"/>
          <p:cNvSpPr>
            <a:spLocks noGrp="1"/>
          </p:cNvSpPr>
          <p:nvPr>
            <p:ph sz="quarter" idx="1"/>
          </p:nvPr>
        </p:nvSpPr>
        <p:spPr/>
        <p:txBody>
          <a:bodyPr>
            <a:normAutofit/>
          </a:bodyPr>
          <a:lstStyle/>
          <a:p>
            <a:pPr marL="0" indent="0" algn="l" rtl="0">
              <a:buNone/>
            </a:pPr>
            <a:r>
              <a:rPr lang="en-US" b="1" dirty="0" smtClean="0">
                <a:solidFill>
                  <a:schemeClr val="accent1"/>
                </a:solidFill>
              </a:rPr>
              <a:t>TABLE WITHIN DOCUMENTS</a:t>
            </a:r>
          </a:p>
          <a:p>
            <a:pPr marL="0" indent="0" algn="l" rtl="0">
              <a:buNone/>
            </a:pPr>
            <a:r>
              <a:rPr lang="en-US" sz="2400" u="sng" dirty="0" smtClean="0">
                <a:solidFill>
                  <a:schemeClr val="tx2"/>
                </a:solidFill>
              </a:rPr>
              <a:t>To format a table that is part of letter, e-mail, or report :</a:t>
            </a:r>
          </a:p>
          <a:p>
            <a:pPr algn="l" rtl="0"/>
            <a:r>
              <a:rPr lang="en-US" sz="2200" dirty="0" smtClean="0"/>
              <a:t>In  document , press Enter 2 time after the table . Be sure you are outside the table structure before pressing Enter 1 time.</a:t>
            </a:r>
          </a:p>
          <a:p>
            <a:pPr algn="l" rtl="0"/>
            <a:r>
              <a:rPr lang="en-US" sz="2200" dirty="0" smtClean="0"/>
              <a:t>Single space the body of the table.</a:t>
            </a:r>
          </a:p>
          <a:p>
            <a:pPr algn="l" rtl="0"/>
            <a:r>
              <a:rPr lang="en-US" sz="2200" dirty="0" smtClean="0"/>
              <a:t>Adjust the column widths, and center the table within the margins of document.</a:t>
            </a:r>
          </a:p>
          <a:p>
            <a:pPr algn="l" rtl="0"/>
            <a:r>
              <a:rPr lang="en-US" sz="2200" dirty="0" smtClean="0"/>
              <a:t>Never spilt a table between two page if it will fit on one page .if table will not fit at the bottom of the page on which it is first mentioned , place it at the top of next page.</a:t>
            </a:r>
          </a:p>
          <a:p>
            <a:pPr algn="l" rtl="0"/>
            <a:endParaRPr lang="en-US" sz="2200" dirty="0" smtClean="0"/>
          </a:p>
          <a:p>
            <a:pPr marL="0" indent="0" algn="l" rtl="0">
              <a:buNone/>
            </a:pPr>
            <a:endParaRPr lang="ar-SA" dirty="0"/>
          </a:p>
        </p:txBody>
      </p:sp>
      <p:sp>
        <p:nvSpPr>
          <p:cNvPr id="4" name="Slide Number Placeholder 3"/>
          <p:cNvSpPr>
            <a:spLocks noGrp="1"/>
          </p:cNvSpPr>
          <p:nvPr>
            <p:ph type="sldNum" sz="quarter" idx="12"/>
          </p:nvPr>
        </p:nvSpPr>
        <p:spPr/>
        <p:txBody>
          <a:bodyPr/>
          <a:lstStyle/>
          <a:p>
            <a:fld id="{D95AAE37-8674-49EA-9F93-F142AFB51BB0}" type="slidenum">
              <a:rPr lang="ar-SA" smtClean="0"/>
              <a:pPr/>
              <a:t>10</a:t>
            </a:fld>
            <a:endParaRPr lang="ar-SA"/>
          </a:p>
        </p:txBody>
      </p:sp>
    </p:spTree>
    <p:extLst>
      <p:ext uri="{BB962C8B-B14F-4D97-AF65-F5344CB8AC3E}">
        <p14:creationId xmlns:p14="http://schemas.microsoft.com/office/powerpoint/2010/main" val="34913965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Correspondence Features </a:t>
            </a:r>
            <a:endParaRPr lang="ar-SA" dirty="0"/>
          </a:p>
        </p:txBody>
      </p:sp>
      <p:sp>
        <p:nvSpPr>
          <p:cNvPr id="3" name="Content Placeholder 2"/>
          <p:cNvSpPr>
            <a:spLocks noGrp="1"/>
          </p:cNvSpPr>
          <p:nvPr>
            <p:ph sz="quarter" idx="1"/>
          </p:nvPr>
        </p:nvSpPr>
        <p:spPr/>
        <p:txBody>
          <a:bodyPr>
            <a:normAutofit/>
          </a:bodyPr>
          <a:lstStyle/>
          <a:p>
            <a:pPr marL="0" indent="0" algn="l" rtl="0">
              <a:buNone/>
            </a:pPr>
            <a:r>
              <a:rPr lang="en-US" b="1" dirty="0" smtClean="0">
                <a:solidFill>
                  <a:schemeClr val="accent1"/>
                </a:solidFill>
              </a:rPr>
              <a:t>TABLE WITHIN DOCUMENTS</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8800" y="2209800"/>
            <a:ext cx="4953000" cy="4267200"/>
          </a:xfrm>
          <a:prstGeom prst="rect">
            <a:avLst/>
          </a:prstGeom>
          <a:noFill/>
          <a:ln w="7620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D95AAE37-8674-49EA-9F93-F142AFB51BB0}" type="slidenum">
              <a:rPr lang="ar-SA" smtClean="0"/>
              <a:pPr/>
              <a:t>11</a:t>
            </a:fld>
            <a:endParaRPr lang="ar-SA"/>
          </a:p>
        </p:txBody>
      </p:sp>
    </p:spTree>
    <p:extLst>
      <p:ext uri="{BB962C8B-B14F-4D97-AF65-F5344CB8AC3E}">
        <p14:creationId xmlns:p14="http://schemas.microsoft.com/office/powerpoint/2010/main" val="8968919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Correspondence Features </a:t>
            </a:r>
            <a:endParaRPr lang="ar-SA" dirty="0"/>
          </a:p>
        </p:txBody>
      </p:sp>
      <p:sp>
        <p:nvSpPr>
          <p:cNvPr id="3" name="Content Placeholder 2"/>
          <p:cNvSpPr>
            <a:spLocks noGrp="1"/>
          </p:cNvSpPr>
          <p:nvPr>
            <p:ph sz="quarter" idx="1"/>
          </p:nvPr>
        </p:nvSpPr>
        <p:spPr/>
        <p:txBody>
          <a:bodyPr>
            <a:normAutofit/>
          </a:bodyPr>
          <a:lstStyle/>
          <a:p>
            <a:pPr marL="0" indent="0" algn="l" rtl="0">
              <a:buNone/>
            </a:pPr>
            <a:r>
              <a:rPr lang="en-US" b="1" dirty="0" smtClean="0">
                <a:solidFill>
                  <a:schemeClr val="accent1"/>
                </a:solidFill>
              </a:rPr>
              <a:t>Company names in closing line:</a:t>
            </a:r>
          </a:p>
          <a:p>
            <a:pPr marL="0" indent="0" algn="l" rtl="0">
              <a:buNone/>
            </a:pPr>
            <a:r>
              <a:rPr lang="en-US" sz="2000" dirty="0" smtClean="0"/>
              <a:t>Some business firms show the company name in the closing line of the letter . Type the company name in all-caps on the second line below the complimentary closing .then press Enter 4 times and type the writer’s name .</a:t>
            </a:r>
          </a:p>
          <a:p>
            <a:pPr marL="0" indent="0" algn="l" rtl="0">
              <a:buNone/>
            </a:pPr>
            <a:endParaRPr lang="en-US" sz="2000" dirty="0" smtClean="0"/>
          </a:p>
        </p:txBody>
      </p:sp>
      <p:sp>
        <p:nvSpPr>
          <p:cNvPr id="4" name="Rounded Rectangle 3"/>
          <p:cNvSpPr/>
          <p:nvPr/>
        </p:nvSpPr>
        <p:spPr>
          <a:xfrm>
            <a:off x="381000" y="3352800"/>
            <a:ext cx="7848600" cy="2971800"/>
          </a:xfrm>
          <a:prstGeom prst="roundRect">
            <a:avLst/>
          </a:prstGeom>
          <a:ln w="38100"/>
        </p:spPr>
        <p:style>
          <a:lnRef idx="2">
            <a:schemeClr val="accent3"/>
          </a:lnRef>
          <a:fillRef idx="1">
            <a:schemeClr val="lt1"/>
          </a:fillRef>
          <a:effectRef idx="0">
            <a:schemeClr val="accent3"/>
          </a:effectRef>
          <a:fontRef idx="minor">
            <a:schemeClr val="dk1"/>
          </a:fontRef>
        </p:style>
        <p:txBody>
          <a:bodyPr rtlCol="1" anchor="ctr"/>
          <a:lstStyle/>
          <a:p>
            <a:pPr algn="l"/>
            <a:endParaRPr lang="en-US" dirty="0" smtClean="0"/>
          </a:p>
          <a:p>
            <a:pPr algn="l"/>
            <a:endParaRPr lang="en-US" dirty="0"/>
          </a:p>
          <a:p>
            <a:pPr algn="l"/>
            <a:endParaRPr lang="en-US" dirty="0" smtClean="0"/>
          </a:p>
          <a:p>
            <a:pPr algn="l"/>
            <a:endParaRPr lang="en-US" dirty="0"/>
          </a:p>
          <a:p>
            <a:pPr algn="l"/>
            <a:endParaRPr lang="en-US" dirty="0" smtClean="0"/>
          </a:p>
          <a:p>
            <a:pPr algn="l"/>
            <a:r>
              <a:rPr lang="en-US" sz="1400" dirty="0" smtClean="0"/>
              <a:t>Thank you for inviting me to participate in the discussion concerning this issue .it has been very informative and helpful .</a:t>
            </a:r>
          </a:p>
          <a:p>
            <a:pPr algn="l"/>
            <a:r>
              <a:rPr lang="en-US" sz="1400" b="1" dirty="0" smtClean="0">
                <a:solidFill>
                  <a:schemeClr val="accent1"/>
                </a:solidFill>
              </a:rPr>
              <a:t>2x</a:t>
            </a:r>
            <a:endParaRPr lang="en-US" sz="1400" b="1" dirty="0">
              <a:solidFill>
                <a:schemeClr val="accent1"/>
              </a:solidFill>
            </a:endParaRPr>
          </a:p>
          <a:p>
            <a:pPr algn="l"/>
            <a:r>
              <a:rPr lang="en-US" sz="1400" dirty="0" smtClean="0"/>
              <a:t>Sincerely,</a:t>
            </a:r>
          </a:p>
          <a:p>
            <a:pPr algn="l"/>
            <a:r>
              <a:rPr lang="en-US" sz="1400" b="1" dirty="0" smtClean="0">
                <a:solidFill>
                  <a:schemeClr val="accent1"/>
                </a:solidFill>
              </a:rPr>
              <a:t>2x</a:t>
            </a:r>
            <a:endParaRPr lang="en-US" sz="1400" b="1" dirty="0">
              <a:solidFill>
                <a:schemeClr val="accent1"/>
              </a:solidFill>
            </a:endParaRPr>
          </a:p>
          <a:p>
            <a:pPr algn="l"/>
            <a:r>
              <a:rPr lang="en-US" sz="1400" dirty="0" smtClean="0"/>
              <a:t>HENDERSON AND SONS ,INC. </a:t>
            </a:r>
          </a:p>
          <a:p>
            <a:pPr algn="l"/>
            <a:endParaRPr lang="en-US" sz="1400" dirty="0"/>
          </a:p>
          <a:p>
            <a:pPr algn="l"/>
            <a:r>
              <a:rPr lang="en-US" sz="1400" b="1" dirty="0" smtClean="0">
                <a:solidFill>
                  <a:schemeClr val="accent1"/>
                </a:solidFill>
              </a:rPr>
              <a:t>4x</a:t>
            </a:r>
          </a:p>
          <a:p>
            <a:pPr algn="l"/>
            <a:endParaRPr lang="en-US" sz="1400" dirty="0"/>
          </a:p>
          <a:p>
            <a:pPr algn="l"/>
            <a:r>
              <a:rPr lang="en-US" sz="1400" dirty="0" smtClean="0"/>
              <a:t>Mark Henderson, president </a:t>
            </a:r>
          </a:p>
          <a:p>
            <a:pPr algn="l"/>
            <a:r>
              <a:rPr lang="en-US" sz="1400" dirty="0" smtClean="0">
                <a:solidFill>
                  <a:schemeClr val="accent1"/>
                </a:solidFill>
              </a:rPr>
              <a:t>2x</a:t>
            </a:r>
            <a:endParaRPr lang="en-US" sz="1400" dirty="0">
              <a:solidFill>
                <a:schemeClr val="accent1"/>
              </a:solidFill>
            </a:endParaRPr>
          </a:p>
          <a:p>
            <a:pPr algn="l"/>
            <a:r>
              <a:rPr lang="en-US" sz="1400" dirty="0" err="1" smtClean="0"/>
              <a:t>mjd</a:t>
            </a:r>
            <a:endParaRPr lang="en-US" sz="1400" dirty="0" smtClean="0"/>
          </a:p>
          <a:p>
            <a:pPr algn="l"/>
            <a:endParaRPr lang="en-US" dirty="0"/>
          </a:p>
          <a:p>
            <a:pPr algn="l"/>
            <a:endParaRPr lang="en-US" dirty="0" smtClean="0"/>
          </a:p>
          <a:p>
            <a:pPr algn="l"/>
            <a:endParaRPr lang="en-US" dirty="0"/>
          </a:p>
          <a:p>
            <a:pPr algn="l"/>
            <a:endParaRPr lang="ar-SA" dirty="0"/>
          </a:p>
        </p:txBody>
      </p:sp>
      <p:cxnSp>
        <p:nvCxnSpPr>
          <p:cNvPr id="6" name="Straight Arrow Connector 5"/>
          <p:cNvCxnSpPr/>
          <p:nvPr/>
        </p:nvCxnSpPr>
        <p:spPr>
          <a:xfrm>
            <a:off x="990600" y="4191000"/>
            <a:ext cx="0" cy="1524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7" name="Straight Arrow Connector 6"/>
          <p:cNvCxnSpPr/>
          <p:nvPr/>
        </p:nvCxnSpPr>
        <p:spPr>
          <a:xfrm>
            <a:off x="990600" y="586740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8" name="Straight Arrow Connector 7"/>
          <p:cNvCxnSpPr/>
          <p:nvPr/>
        </p:nvCxnSpPr>
        <p:spPr>
          <a:xfrm>
            <a:off x="990600" y="519684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9" name="Straight Arrow Connector 8"/>
          <p:cNvCxnSpPr/>
          <p:nvPr/>
        </p:nvCxnSpPr>
        <p:spPr>
          <a:xfrm>
            <a:off x="990600" y="449580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0" name="Slide Number Placeholder 9"/>
          <p:cNvSpPr>
            <a:spLocks noGrp="1"/>
          </p:cNvSpPr>
          <p:nvPr>
            <p:ph type="sldNum" sz="quarter" idx="12"/>
          </p:nvPr>
        </p:nvSpPr>
        <p:spPr/>
        <p:txBody>
          <a:bodyPr/>
          <a:lstStyle/>
          <a:p>
            <a:fld id="{D95AAE37-8674-49EA-9F93-F142AFB51BB0}" type="slidenum">
              <a:rPr lang="ar-SA" smtClean="0"/>
              <a:pPr/>
              <a:t>12</a:t>
            </a:fld>
            <a:endParaRPr lang="ar-SA"/>
          </a:p>
        </p:txBody>
      </p:sp>
    </p:spTree>
    <p:extLst>
      <p:ext uri="{BB962C8B-B14F-4D97-AF65-F5344CB8AC3E}">
        <p14:creationId xmlns:p14="http://schemas.microsoft.com/office/powerpoint/2010/main" val="34571750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Correspondence Features </a:t>
            </a:r>
            <a:endParaRPr lang="ar-SA" dirty="0"/>
          </a:p>
        </p:txBody>
      </p:sp>
      <p:sp>
        <p:nvSpPr>
          <p:cNvPr id="3" name="Content Placeholder 2"/>
          <p:cNvSpPr>
            <a:spLocks noGrp="1"/>
          </p:cNvSpPr>
          <p:nvPr>
            <p:ph sz="quarter" idx="1"/>
          </p:nvPr>
        </p:nvSpPr>
        <p:spPr/>
        <p:txBody>
          <a:bodyPr>
            <a:normAutofit/>
          </a:bodyPr>
          <a:lstStyle/>
          <a:p>
            <a:pPr marL="0" indent="0" algn="l" rtl="0">
              <a:buNone/>
            </a:pPr>
            <a:r>
              <a:rPr lang="en-US" b="1" dirty="0" smtClean="0">
                <a:solidFill>
                  <a:schemeClr val="accent1"/>
                </a:solidFill>
              </a:rPr>
              <a:t>Delivery notations :</a:t>
            </a:r>
          </a:p>
          <a:p>
            <a:pPr marL="0" indent="0" algn="l" rtl="0">
              <a:buNone/>
            </a:pPr>
            <a:r>
              <a:rPr lang="en-US" sz="2000" dirty="0" smtClean="0"/>
              <a:t>Type a delivery notation (</a:t>
            </a:r>
            <a:r>
              <a:rPr lang="en-US" sz="2000" dirty="0" smtClean="0">
                <a:solidFill>
                  <a:schemeClr val="accent2">
                    <a:lumMod val="50000"/>
                  </a:schemeClr>
                </a:solidFill>
              </a:rPr>
              <a:t>such as By fax, By e-mail ,or By messenger </a:t>
            </a:r>
            <a:r>
              <a:rPr lang="en-US" sz="2000" dirty="0" smtClean="0"/>
              <a:t>)</a:t>
            </a:r>
          </a:p>
          <a:p>
            <a:pPr marL="0" indent="0" algn="l" rtl="0">
              <a:buNone/>
            </a:pPr>
            <a:r>
              <a:rPr lang="en-US" sz="2000" dirty="0" smtClean="0"/>
              <a:t>On the line below the reference initials .A delivery notation comes before a copy notation . </a:t>
            </a:r>
          </a:p>
          <a:p>
            <a:pPr marL="0" indent="0" algn="l" rtl="0">
              <a:buNone/>
            </a:pPr>
            <a:endParaRPr lang="en-US" sz="2000" dirty="0" smtClean="0"/>
          </a:p>
        </p:txBody>
      </p:sp>
      <p:sp>
        <p:nvSpPr>
          <p:cNvPr id="4" name="Rounded Rectangle 3"/>
          <p:cNvSpPr/>
          <p:nvPr/>
        </p:nvSpPr>
        <p:spPr>
          <a:xfrm>
            <a:off x="396240" y="3154680"/>
            <a:ext cx="7848600" cy="3398520"/>
          </a:xfrm>
          <a:prstGeom prst="roundRect">
            <a:avLst/>
          </a:prstGeom>
          <a:ln w="38100"/>
        </p:spPr>
        <p:style>
          <a:lnRef idx="2">
            <a:schemeClr val="accent3"/>
          </a:lnRef>
          <a:fillRef idx="1">
            <a:schemeClr val="lt1"/>
          </a:fillRef>
          <a:effectRef idx="0">
            <a:schemeClr val="accent3"/>
          </a:effectRef>
          <a:fontRef idx="minor">
            <a:schemeClr val="dk1"/>
          </a:fontRef>
        </p:style>
        <p:txBody>
          <a:bodyPr rtlCol="1" anchor="ctr"/>
          <a:lstStyle/>
          <a:p>
            <a:pPr algn="l"/>
            <a:endParaRPr lang="en-US" dirty="0" smtClean="0"/>
          </a:p>
          <a:p>
            <a:pPr algn="l"/>
            <a:endParaRPr lang="en-US" dirty="0" smtClean="0"/>
          </a:p>
          <a:p>
            <a:pPr algn="l"/>
            <a:endParaRPr lang="en-US" dirty="0"/>
          </a:p>
          <a:p>
            <a:pPr algn="l"/>
            <a:r>
              <a:rPr lang="en-US" sz="1400" dirty="0" smtClean="0"/>
              <a:t>Thank you for inviting me to participate in the discussion concerning this issue .it has been very informative and helpful .</a:t>
            </a:r>
          </a:p>
          <a:p>
            <a:pPr algn="l"/>
            <a:r>
              <a:rPr lang="en-US" sz="1400" b="1" dirty="0" smtClean="0">
                <a:solidFill>
                  <a:schemeClr val="accent1"/>
                </a:solidFill>
              </a:rPr>
              <a:t>2x</a:t>
            </a:r>
            <a:endParaRPr lang="en-US" sz="1400" b="1" dirty="0">
              <a:solidFill>
                <a:schemeClr val="accent1"/>
              </a:solidFill>
            </a:endParaRPr>
          </a:p>
          <a:p>
            <a:pPr algn="l"/>
            <a:r>
              <a:rPr lang="en-US" sz="1400" dirty="0" smtClean="0"/>
              <a:t>Sincerely,</a:t>
            </a:r>
          </a:p>
          <a:p>
            <a:pPr algn="l"/>
            <a:r>
              <a:rPr lang="en-US" sz="1400" b="1" dirty="0" smtClean="0">
                <a:solidFill>
                  <a:schemeClr val="accent1"/>
                </a:solidFill>
              </a:rPr>
              <a:t>4x</a:t>
            </a:r>
          </a:p>
          <a:p>
            <a:pPr algn="l"/>
            <a:endParaRPr lang="en-US" sz="1400" dirty="0"/>
          </a:p>
          <a:p>
            <a:pPr algn="l"/>
            <a:r>
              <a:rPr lang="en-US" sz="1400" dirty="0" smtClean="0"/>
              <a:t>Mark Henderson, president </a:t>
            </a:r>
          </a:p>
          <a:p>
            <a:pPr algn="l"/>
            <a:r>
              <a:rPr lang="en-US" sz="1400" dirty="0" smtClean="0">
                <a:solidFill>
                  <a:schemeClr val="accent1"/>
                </a:solidFill>
              </a:rPr>
              <a:t>2x</a:t>
            </a:r>
            <a:endParaRPr lang="en-US" sz="1400" dirty="0">
              <a:solidFill>
                <a:schemeClr val="accent1"/>
              </a:solidFill>
            </a:endParaRPr>
          </a:p>
          <a:p>
            <a:pPr algn="l"/>
            <a:r>
              <a:rPr lang="ar-SA" sz="1400" dirty="0" smtClean="0"/>
              <a:t> </a:t>
            </a:r>
            <a:r>
              <a:rPr lang="en-US" sz="1400" dirty="0" err="1" smtClean="0"/>
              <a:t>mjd</a:t>
            </a:r>
            <a:endParaRPr lang="en-US" sz="1400" dirty="0" smtClean="0"/>
          </a:p>
          <a:p>
            <a:pPr algn="l"/>
            <a:endParaRPr lang="en-US" sz="1600" dirty="0" smtClean="0"/>
          </a:p>
          <a:p>
            <a:pPr algn="l"/>
            <a:r>
              <a:rPr lang="en-US" sz="1600" dirty="0" smtClean="0"/>
              <a:t>By e-mail</a:t>
            </a:r>
          </a:p>
          <a:p>
            <a:pPr algn="l"/>
            <a:r>
              <a:rPr lang="en-US" sz="1600" dirty="0" err="1" smtClean="0"/>
              <a:t>bC:Mary</a:t>
            </a:r>
            <a:r>
              <a:rPr lang="en-US" sz="1600" dirty="0" smtClean="0"/>
              <a:t> Stevenson</a:t>
            </a:r>
            <a:endParaRPr lang="en-US" sz="1600" dirty="0"/>
          </a:p>
          <a:p>
            <a:pPr algn="l"/>
            <a:endParaRPr lang="en-US" dirty="0" smtClean="0"/>
          </a:p>
          <a:p>
            <a:pPr algn="l"/>
            <a:endParaRPr lang="en-US" dirty="0"/>
          </a:p>
          <a:p>
            <a:pPr algn="l"/>
            <a:endParaRPr lang="ar-SA" dirty="0"/>
          </a:p>
        </p:txBody>
      </p:sp>
      <p:cxnSp>
        <p:nvCxnSpPr>
          <p:cNvPr id="7" name="Straight Arrow Connector 6"/>
          <p:cNvCxnSpPr/>
          <p:nvPr/>
        </p:nvCxnSpPr>
        <p:spPr>
          <a:xfrm>
            <a:off x="990600" y="502920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8" name="Straight Arrow Connector 7"/>
          <p:cNvCxnSpPr/>
          <p:nvPr/>
        </p:nvCxnSpPr>
        <p:spPr>
          <a:xfrm>
            <a:off x="1005840" y="436626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2" name="Straight Arrow Connector 11"/>
          <p:cNvCxnSpPr/>
          <p:nvPr/>
        </p:nvCxnSpPr>
        <p:spPr>
          <a:xfrm>
            <a:off x="1005840" y="396240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9" name="Slide Number Placeholder 8"/>
          <p:cNvSpPr>
            <a:spLocks noGrp="1"/>
          </p:cNvSpPr>
          <p:nvPr>
            <p:ph type="sldNum" sz="quarter" idx="12"/>
          </p:nvPr>
        </p:nvSpPr>
        <p:spPr/>
        <p:txBody>
          <a:bodyPr/>
          <a:lstStyle/>
          <a:p>
            <a:fld id="{D95AAE37-8674-49EA-9F93-F142AFB51BB0}" type="slidenum">
              <a:rPr lang="ar-SA" smtClean="0"/>
              <a:pPr/>
              <a:t>13</a:t>
            </a:fld>
            <a:endParaRPr lang="ar-SA"/>
          </a:p>
        </p:txBody>
      </p:sp>
    </p:spTree>
    <p:extLst>
      <p:ext uri="{BB962C8B-B14F-4D97-AF65-F5344CB8AC3E}">
        <p14:creationId xmlns:p14="http://schemas.microsoft.com/office/powerpoint/2010/main" val="21688753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Correspondence Features </a:t>
            </a:r>
            <a:endParaRPr lang="ar-SA" dirty="0"/>
          </a:p>
        </p:txBody>
      </p:sp>
      <p:sp>
        <p:nvSpPr>
          <p:cNvPr id="3" name="Content Placeholder 2"/>
          <p:cNvSpPr>
            <a:spLocks noGrp="1"/>
          </p:cNvSpPr>
          <p:nvPr>
            <p:ph sz="quarter" idx="1"/>
          </p:nvPr>
        </p:nvSpPr>
        <p:spPr/>
        <p:txBody>
          <a:bodyPr>
            <a:normAutofit/>
          </a:bodyPr>
          <a:lstStyle/>
          <a:p>
            <a:pPr marL="0" indent="0" algn="l" rtl="0">
              <a:buNone/>
            </a:pPr>
            <a:r>
              <a:rPr lang="en-US" b="1" dirty="0" smtClean="0">
                <a:solidFill>
                  <a:schemeClr val="accent1"/>
                </a:solidFill>
              </a:rPr>
              <a:t>Blind copy notations :</a:t>
            </a:r>
          </a:p>
          <a:p>
            <a:pPr marL="0" indent="0" algn="l" rtl="0">
              <a:buNone/>
            </a:pPr>
            <a:r>
              <a:rPr lang="en-US" sz="1800" dirty="0" smtClean="0"/>
              <a:t>Using the blind copy (</a:t>
            </a:r>
            <a:r>
              <a:rPr lang="en-US" sz="1800" dirty="0" err="1" smtClean="0"/>
              <a:t>bc</a:t>
            </a:r>
            <a:r>
              <a:rPr lang="en-US" sz="1800" dirty="0" smtClean="0"/>
              <a:t>:) notation when the addressee is not intended to know that someone else is receiving a copy of the letter . Type the </a:t>
            </a:r>
            <a:r>
              <a:rPr lang="en-US" sz="1800" dirty="0" err="1" smtClean="0"/>
              <a:t>bc</a:t>
            </a:r>
            <a:r>
              <a:rPr lang="en-US" sz="1800" dirty="0" smtClean="0"/>
              <a:t> notation on file copy at left margin on second line after the last item in letter </a:t>
            </a:r>
            <a:r>
              <a:rPr lang="en-US" sz="2000" dirty="0" smtClean="0"/>
              <a:t>. When preparing a letter with a blind copy , print one copy of letter ; then add the blind copy notation and print another.</a:t>
            </a:r>
          </a:p>
          <a:p>
            <a:pPr marL="0" indent="0" algn="l" rtl="0">
              <a:buNone/>
            </a:pPr>
            <a:endParaRPr lang="en-US" sz="2000" dirty="0" smtClean="0"/>
          </a:p>
        </p:txBody>
      </p:sp>
      <p:sp>
        <p:nvSpPr>
          <p:cNvPr id="4" name="Rounded Rectangle 3"/>
          <p:cNvSpPr/>
          <p:nvPr/>
        </p:nvSpPr>
        <p:spPr>
          <a:xfrm>
            <a:off x="548640" y="3558540"/>
            <a:ext cx="7848600" cy="3398520"/>
          </a:xfrm>
          <a:prstGeom prst="roundRect">
            <a:avLst/>
          </a:prstGeom>
          <a:ln w="38100"/>
        </p:spPr>
        <p:style>
          <a:lnRef idx="2">
            <a:schemeClr val="accent3"/>
          </a:lnRef>
          <a:fillRef idx="1">
            <a:schemeClr val="lt1"/>
          </a:fillRef>
          <a:effectRef idx="0">
            <a:schemeClr val="accent3"/>
          </a:effectRef>
          <a:fontRef idx="minor">
            <a:schemeClr val="dk1"/>
          </a:fontRef>
        </p:style>
        <p:txBody>
          <a:bodyPr rtlCol="1" anchor="ctr"/>
          <a:lstStyle/>
          <a:p>
            <a:pPr algn="l"/>
            <a:endParaRPr lang="en-US" dirty="0"/>
          </a:p>
          <a:p>
            <a:pPr algn="l"/>
            <a:r>
              <a:rPr lang="en-US" sz="1400" dirty="0" smtClean="0"/>
              <a:t>Thank you for inviting me to participate in the discussion concerning this issue .it has been very informative and helpful .</a:t>
            </a:r>
          </a:p>
          <a:p>
            <a:pPr algn="l"/>
            <a:r>
              <a:rPr lang="en-US" sz="1400" b="1" dirty="0" smtClean="0">
                <a:solidFill>
                  <a:schemeClr val="accent1"/>
                </a:solidFill>
              </a:rPr>
              <a:t>2x</a:t>
            </a:r>
            <a:endParaRPr lang="en-US" sz="1400" b="1" dirty="0">
              <a:solidFill>
                <a:schemeClr val="accent1"/>
              </a:solidFill>
            </a:endParaRPr>
          </a:p>
          <a:p>
            <a:pPr algn="l"/>
            <a:r>
              <a:rPr lang="en-US" sz="1400" dirty="0" smtClean="0"/>
              <a:t>Sincerely,</a:t>
            </a:r>
          </a:p>
          <a:p>
            <a:pPr algn="l"/>
            <a:endParaRPr lang="en-US" sz="1400" b="1" dirty="0" smtClean="0">
              <a:solidFill>
                <a:schemeClr val="accent1"/>
              </a:solidFill>
            </a:endParaRPr>
          </a:p>
          <a:p>
            <a:pPr algn="l"/>
            <a:r>
              <a:rPr lang="en-US" sz="1400" b="1" dirty="0" smtClean="0">
                <a:solidFill>
                  <a:schemeClr val="accent1"/>
                </a:solidFill>
              </a:rPr>
              <a:t>4x</a:t>
            </a:r>
          </a:p>
          <a:p>
            <a:pPr algn="l"/>
            <a:endParaRPr lang="en-US" sz="1400" dirty="0"/>
          </a:p>
          <a:p>
            <a:pPr algn="l"/>
            <a:r>
              <a:rPr lang="en-US" sz="1400" dirty="0" smtClean="0"/>
              <a:t>Mark Henderson, president </a:t>
            </a:r>
          </a:p>
          <a:p>
            <a:pPr algn="l"/>
            <a:r>
              <a:rPr lang="en-US" sz="1400" dirty="0" smtClean="0">
                <a:solidFill>
                  <a:schemeClr val="accent1"/>
                </a:solidFill>
              </a:rPr>
              <a:t>2x</a:t>
            </a:r>
            <a:endParaRPr lang="en-US" sz="1400" dirty="0">
              <a:solidFill>
                <a:schemeClr val="accent1"/>
              </a:solidFill>
            </a:endParaRPr>
          </a:p>
          <a:p>
            <a:pPr algn="l"/>
            <a:r>
              <a:rPr lang="ar-SA" sz="1400" dirty="0" smtClean="0"/>
              <a:t> </a:t>
            </a:r>
            <a:r>
              <a:rPr lang="en-US" sz="1400" dirty="0" err="1" smtClean="0"/>
              <a:t>mjd</a:t>
            </a:r>
            <a:endParaRPr lang="en-US" sz="1400" dirty="0" smtClean="0"/>
          </a:p>
          <a:p>
            <a:pPr algn="l"/>
            <a:r>
              <a:rPr lang="en-US" sz="1400" dirty="0" smtClean="0">
                <a:solidFill>
                  <a:schemeClr val="accent1"/>
                </a:solidFill>
              </a:rPr>
              <a:t>2x</a:t>
            </a:r>
          </a:p>
          <a:p>
            <a:pPr algn="l"/>
            <a:r>
              <a:rPr lang="en-US" sz="1600" dirty="0" err="1" smtClean="0"/>
              <a:t>bc</a:t>
            </a:r>
            <a:r>
              <a:rPr lang="en-US" sz="1600" dirty="0" smtClean="0"/>
              <a:t>: Mary Stevenson</a:t>
            </a:r>
            <a:endParaRPr lang="en-US" sz="1600" dirty="0"/>
          </a:p>
          <a:p>
            <a:pPr algn="l"/>
            <a:endParaRPr lang="en-US" dirty="0" smtClean="0"/>
          </a:p>
          <a:p>
            <a:pPr algn="l"/>
            <a:endParaRPr lang="en-US" dirty="0"/>
          </a:p>
          <a:p>
            <a:pPr algn="l"/>
            <a:endParaRPr lang="ar-SA" dirty="0"/>
          </a:p>
        </p:txBody>
      </p:sp>
      <p:cxnSp>
        <p:nvCxnSpPr>
          <p:cNvPr id="7" name="Straight Arrow Connector 6"/>
          <p:cNvCxnSpPr/>
          <p:nvPr/>
        </p:nvCxnSpPr>
        <p:spPr>
          <a:xfrm>
            <a:off x="1143000" y="541020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8" name="Straight Arrow Connector 7"/>
          <p:cNvCxnSpPr/>
          <p:nvPr/>
        </p:nvCxnSpPr>
        <p:spPr>
          <a:xfrm>
            <a:off x="1143000" y="480060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2" name="Straight Arrow Connector 11"/>
          <p:cNvCxnSpPr/>
          <p:nvPr/>
        </p:nvCxnSpPr>
        <p:spPr>
          <a:xfrm>
            <a:off x="1143000" y="407670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9" name="Straight Arrow Connector 8"/>
          <p:cNvCxnSpPr/>
          <p:nvPr/>
        </p:nvCxnSpPr>
        <p:spPr>
          <a:xfrm>
            <a:off x="1158240" y="579120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0" name="Slide Number Placeholder 9"/>
          <p:cNvSpPr>
            <a:spLocks noGrp="1"/>
          </p:cNvSpPr>
          <p:nvPr>
            <p:ph type="sldNum" sz="quarter" idx="12"/>
          </p:nvPr>
        </p:nvSpPr>
        <p:spPr/>
        <p:txBody>
          <a:bodyPr/>
          <a:lstStyle/>
          <a:p>
            <a:fld id="{D95AAE37-8674-49EA-9F93-F142AFB51BB0}" type="slidenum">
              <a:rPr lang="ar-SA" smtClean="0"/>
              <a:pPr/>
              <a:t>14</a:t>
            </a:fld>
            <a:endParaRPr lang="ar-SA"/>
          </a:p>
        </p:txBody>
      </p:sp>
    </p:spTree>
    <p:extLst>
      <p:ext uri="{BB962C8B-B14F-4D97-AF65-F5344CB8AC3E}">
        <p14:creationId xmlns:p14="http://schemas.microsoft.com/office/powerpoint/2010/main" val="41865165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Special Correspondence Features </a:t>
            </a:r>
            <a:endParaRPr lang="en-GB" dirty="0"/>
          </a:p>
        </p:txBody>
      </p:sp>
      <p:sp>
        <p:nvSpPr>
          <p:cNvPr id="3" name="Slide Number Placeholder 2"/>
          <p:cNvSpPr>
            <a:spLocks noGrp="1"/>
          </p:cNvSpPr>
          <p:nvPr>
            <p:ph type="sldNum" sz="quarter" idx="12"/>
          </p:nvPr>
        </p:nvSpPr>
        <p:spPr/>
        <p:txBody>
          <a:bodyPr/>
          <a:lstStyle/>
          <a:p>
            <a:fld id="{D95AAE37-8674-49EA-9F93-F142AFB51BB0}" type="slidenum">
              <a:rPr lang="ar-SA" smtClean="0"/>
              <a:pPr/>
              <a:t>15</a:t>
            </a:fld>
            <a:endParaRPr lang="ar-SA"/>
          </a:p>
        </p:txBody>
      </p:sp>
      <p:sp>
        <p:nvSpPr>
          <p:cNvPr id="4" name="Content Placeholder 3"/>
          <p:cNvSpPr>
            <a:spLocks noGrp="1"/>
          </p:cNvSpPr>
          <p:nvPr>
            <p:ph sz="quarter" idx="1"/>
          </p:nvPr>
        </p:nvSpPr>
        <p:spPr/>
        <p:txBody>
          <a:bodyPr>
            <a:normAutofit fontScale="85000" lnSpcReduction="10000"/>
          </a:bodyPr>
          <a:lstStyle/>
          <a:p>
            <a:pPr marL="0" indent="0" algn="l">
              <a:buNone/>
            </a:pPr>
            <a:r>
              <a:rPr lang="en-US" sz="2800" b="1" dirty="0" smtClean="0">
                <a:solidFill>
                  <a:schemeClr val="accent1"/>
                </a:solidFill>
              </a:rPr>
              <a:t>Post </a:t>
            </a:r>
            <a:r>
              <a:rPr lang="en-US" sz="2800" b="1" dirty="0">
                <a:solidFill>
                  <a:schemeClr val="accent1"/>
                </a:solidFill>
              </a:rPr>
              <a:t>Script :</a:t>
            </a:r>
          </a:p>
          <a:p>
            <a:pPr marL="0" indent="0" algn="l">
              <a:buNone/>
            </a:pPr>
            <a:r>
              <a:rPr lang="en-GB" dirty="0" smtClean="0"/>
              <a:t> - It is an </a:t>
            </a:r>
            <a:r>
              <a:rPr lang="en-GB" dirty="0"/>
              <a:t>expression meaning "written after". </a:t>
            </a:r>
            <a:endParaRPr lang="en-GB" dirty="0" smtClean="0"/>
          </a:p>
          <a:p>
            <a:pPr marL="0" indent="0" algn="l">
              <a:buNone/>
            </a:pPr>
            <a:r>
              <a:rPr lang="en-GB" b="1" dirty="0" smtClean="0"/>
              <a:t>- A </a:t>
            </a:r>
            <a:r>
              <a:rPr lang="en-GB" b="1" dirty="0"/>
              <a:t>business letter </a:t>
            </a:r>
            <a:r>
              <a:rPr lang="en-GB" dirty="0"/>
              <a:t> </a:t>
            </a:r>
            <a:r>
              <a:rPr lang="en-GB" b="1" dirty="0"/>
              <a:t>postscript</a:t>
            </a:r>
            <a:r>
              <a:rPr lang="en-GB" dirty="0"/>
              <a:t>  is writing added after the main body of </a:t>
            </a:r>
            <a:r>
              <a:rPr lang="en-GB" b="1" dirty="0"/>
              <a:t>a business letter</a:t>
            </a:r>
            <a:r>
              <a:rPr lang="en-GB" dirty="0"/>
              <a:t>. </a:t>
            </a:r>
            <a:endParaRPr lang="en-GB" dirty="0" smtClean="0"/>
          </a:p>
          <a:p>
            <a:pPr marL="0" indent="0" algn="l">
              <a:buNone/>
            </a:pPr>
            <a:r>
              <a:rPr lang="en-GB" dirty="0" smtClean="0"/>
              <a:t>- Normally</a:t>
            </a:r>
            <a:r>
              <a:rPr lang="en-GB" dirty="0"/>
              <a:t>, we do not put </a:t>
            </a:r>
            <a:r>
              <a:rPr lang="en-GB" b="1" dirty="0"/>
              <a:t>postscript in a business letter</a:t>
            </a:r>
            <a:r>
              <a:rPr lang="en-GB" dirty="0"/>
              <a:t>. </a:t>
            </a:r>
            <a:endParaRPr lang="en-GB" dirty="0" smtClean="0"/>
          </a:p>
          <a:p>
            <a:pPr marL="0" indent="0" algn="l">
              <a:buNone/>
            </a:pPr>
            <a:r>
              <a:rPr lang="en-GB" dirty="0" smtClean="0"/>
              <a:t>- As </a:t>
            </a:r>
            <a:r>
              <a:rPr lang="en-GB" dirty="0"/>
              <a:t>the competition in business has become so tight that people begin to put personal touch in their services, including the way they communicate with their customers such as putting personal message in their </a:t>
            </a:r>
            <a:r>
              <a:rPr lang="en-GB" b="1" dirty="0"/>
              <a:t>business letters</a:t>
            </a:r>
            <a:r>
              <a:rPr lang="en-GB" dirty="0"/>
              <a:t> by using </a:t>
            </a:r>
            <a:r>
              <a:rPr lang="en-GB" b="1" dirty="0"/>
              <a:t>postscript</a:t>
            </a:r>
            <a:r>
              <a:rPr lang="en-GB" dirty="0"/>
              <a:t>. </a:t>
            </a:r>
            <a:endParaRPr lang="en-GB" dirty="0" smtClean="0"/>
          </a:p>
          <a:p>
            <a:pPr marL="0" indent="0" algn="l">
              <a:buNone/>
            </a:pPr>
            <a:r>
              <a:rPr lang="en-GB" dirty="0" smtClean="0"/>
              <a:t>- In </a:t>
            </a:r>
            <a:r>
              <a:rPr lang="en-GB" dirty="0"/>
              <a:t>addition to that, </a:t>
            </a:r>
            <a:r>
              <a:rPr lang="en-GB" b="1" dirty="0"/>
              <a:t> a business letter postscript</a:t>
            </a:r>
            <a:r>
              <a:rPr lang="en-GB" dirty="0"/>
              <a:t> may also be used as a tool to provide more information about the context of the letter</a:t>
            </a:r>
          </a:p>
        </p:txBody>
      </p:sp>
    </p:spTree>
    <p:extLst>
      <p:ext uri="{BB962C8B-B14F-4D97-AF65-F5344CB8AC3E}">
        <p14:creationId xmlns:p14="http://schemas.microsoft.com/office/powerpoint/2010/main" val="17683039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Correspondence Features </a:t>
            </a:r>
            <a:endParaRPr lang="ar-SA" dirty="0"/>
          </a:p>
        </p:txBody>
      </p:sp>
      <p:sp>
        <p:nvSpPr>
          <p:cNvPr id="3" name="Content Placeholder 2"/>
          <p:cNvSpPr>
            <a:spLocks noGrp="1"/>
          </p:cNvSpPr>
          <p:nvPr>
            <p:ph sz="quarter" idx="1"/>
          </p:nvPr>
        </p:nvSpPr>
        <p:spPr/>
        <p:txBody>
          <a:bodyPr>
            <a:normAutofit/>
          </a:bodyPr>
          <a:lstStyle/>
          <a:p>
            <a:pPr marL="0" indent="0" algn="l" rtl="0">
              <a:buNone/>
            </a:pPr>
            <a:r>
              <a:rPr lang="en-US" sz="2400" b="1" dirty="0" smtClean="0">
                <a:solidFill>
                  <a:schemeClr val="accent1"/>
                </a:solidFill>
              </a:rPr>
              <a:t>Post Script :</a:t>
            </a:r>
          </a:p>
          <a:p>
            <a:pPr marL="0" indent="0" algn="l" rtl="0">
              <a:buNone/>
            </a:pPr>
            <a:r>
              <a:rPr lang="en-US" sz="1600" dirty="0" smtClean="0"/>
              <a:t>If a postscript (PS) is added to a letter , it is type as last item in the letter . If a blind copy notation and postscript are used , the blind copy notation follows the postscript .</a:t>
            </a:r>
            <a:endParaRPr lang="en-US" sz="1800" dirty="0" smtClean="0"/>
          </a:p>
          <a:p>
            <a:pPr marL="0" indent="0" algn="l" rtl="0">
              <a:buNone/>
            </a:pPr>
            <a:endParaRPr lang="en-US" sz="2000" dirty="0" smtClean="0"/>
          </a:p>
        </p:txBody>
      </p:sp>
      <p:sp>
        <p:nvSpPr>
          <p:cNvPr id="4" name="Rounded Rectangle 3"/>
          <p:cNvSpPr/>
          <p:nvPr/>
        </p:nvSpPr>
        <p:spPr>
          <a:xfrm>
            <a:off x="515237" y="2590800"/>
            <a:ext cx="7848600" cy="4114800"/>
          </a:xfrm>
          <a:prstGeom prst="roundRect">
            <a:avLst/>
          </a:prstGeom>
          <a:ln w="38100"/>
        </p:spPr>
        <p:style>
          <a:lnRef idx="2">
            <a:schemeClr val="accent3"/>
          </a:lnRef>
          <a:fillRef idx="1">
            <a:schemeClr val="lt1"/>
          </a:fillRef>
          <a:effectRef idx="0">
            <a:schemeClr val="accent3"/>
          </a:effectRef>
          <a:fontRef idx="minor">
            <a:schemeClr val="dk1"/>
          </a:fontRef>
        </p:style>
        <p:txBody>
          <a:bodyPr rtlCol="1" anchor="ctr"/>
          <a:lstStyle/>
          <a:p>
            <a:pPr algn="l"/>
            <a:endParaRPr lang="en-US" dirty="0"/>
          </a:p>
          <a:p>
            <a:pPr algn="l"/>
            <a:endParaRPr lang="en-US" sz="1400" dirty="0" smtClean="0"/>
          </a:p>
          <a:p>
            <a:pPr algn="l"/>
            <a:endParaRPr lang="en-US" sz="1400" dirty="0"/>
          </a:p>
          <a:p>
            <a:pPr algn="l"/>
            <a:endParaRPr lang="en-US" sz="1400" dirty="0" smtClean="0"/>
          </a:p>
          <a:p>
            <a:pPr algn="l"/>
            <a:r>
              <a:rPr lang="en-US" sz="1400" dirty="0" smtClean="0"/>
              <a:t>Thank you for inviting me to participate in the discussion concerning this issue .it has been very informative and helpful .</a:t>
            </a:r>
          </a:p>
          <a:p>
            <a:pPr algn="l"/>
            <a:r>
              <a:rPr lang="en-US" sz="1400" b="1" dirty="0" smtClean="0">
                <a:solidFill>
                  <a:schemeClr val="accent1"/>
                </a:solidFill>
              </a:rPr>
              <a:t>2x</a:t>
            </a:r>
            <a:endParaRPr lang="en-US" sz="1400" b="1" dirty="0">
              <a:solidFill>
                <a:schemeClr val="accent1"/>
              </a:solidFill>
            </a:endParaRPr>
          </a:p>
          <a:p>
            <a:pPr algn="l"/>
            <a:r>
              <a:rPr lang="en-US" sz="1400" dirty="0" smtClean="0"/>
              <a:t>Sincerely,</a:t>
            </a:r>
          </a:p>
          <a:p>
            <a:pPr algn="l"/>
            <a:endParaRPr lang="en-US" sz="1400" b="1" dirty="0" smtClean="0">
              <a:solidFill>
                <a:schemeClr val="accent1"/>
              </a:solidFill>
            </a:endParaRPr>
          </a:p>
          <a:p>
            <a:pPr algn="l"/>
            <a:r>
              <a:rPr lang="en-US" sz="1400" b="1" dirty="0" smtClean="0">
                <a:solidFill>
                  <a:schemeClr val="accent1"/>
                </a:solidFill>
              </a:rPr>
              <a:t>4x</a:t>
            </a:r>
          </a:p>
          <a:p>
            <a:pPr algn="l"/>
            <a:endParaRPr lang="en-US" sz="1400" dirty="0"/>
          </a:p>
          <a:p>
            <a:pPr algn="l"/>
            <a:r>
              <a:rPr lang="en-US" sz="1400" dirty="0" smtClean="0"/>
              <a:t>Mark Henderson, president </a:t>
            </a:r>
          </a:p>
          <a:p>
            <a:pPr algn="l"/>
            <a:r>
              <a:rPr lang="en-US" sz="1400" dirty="0" smtClean="0">
                <a:solidFill>
                  <a:schemeClr val="accent1"/>
                </a:solidFill>
              </a:rPr>
              <a:t>2x</a:t>
            </a:r>
            <a:endParaRPr lang="en-US" sz="1400" dirty="0"/>
          </a:p>
          <a:p>
            <a:pPr algn="l"/>
            <a:r>
              <a:rPr lang="en-US" sz="1400" dirty="0" err="1" smtClean="0"/>
              <a:t>mjd</a:t>
            </a:r>
            <a:endParaRPr lang="en-US" sz="1600" dirty="0" smtClean="0"/>
          </a:p>
          <a:p>
            <a:pPr algn="l"/>
            <a:r>
              <a:rPr lang="en-US" sz="1600" b="1" dirty="0" smtClean="0">
                <a:solidFill>
                  <a:schemeClr val="accent1"/>
                </a:solidFill>
              </a:rPr>
              <a:t>2x</a:t>
            </a:r>
            <a:endParaRPr lang="en-US" sz="1600" b="1" dirty="0">
              <a:solidFill>
                <a:schemeClr val="accent1"/>
              </a:solidFill>
            </a:endParaRPr>
          </a:p>
          <a:p>
            <a:pPr algn="l"/>
            <a:r>
              <a:rPr lang="en-US" sz="1600" dirty="0" smtClean="0"/>
              <a:t>PS: you will be reimbursed for all expenses . Complete an expense  report and submit it to your supervisor .</a:t>
            </a:r>
          </a:p>
          <a:p>
            <a:pPr algn="l"/>
            <a:r>
              <a:rPr lang="en-US" sz="1600" b="1" dirty="0" smtClean="0">
                <a:solidFill>
                  <a:schemeClr val="accent1"/>
                </a:solidFill>
              </a:rPr>
              <a:t>2x</a:t>
            </a:r>
          </a:p>
          <a:p>
            <a:pPr algn="l"/>
            <a:r>
              <a:rPr lang="en-US" sz="1600" dirty="0" err="1" smtClean="0"/>
              <a:t>bc</a:t>
            </a:r>
            <a:r>
              <a:rPr lang="en-US" sz="1600" dirty="0" smtClean="0"/>
              <a:t>: Mary Stevenson</a:t>
            </a:r>
            <a:endParaRPr lang="en-US" sz="1600" dirty="0"/>
          </a:p>
          <a:p>
            <a:pPr algn="l"/>
            <a:endParaRPr lang="en-US" dirty="0" smtClean="0"/>
          </a:p>
          <a:p>
            <a:pPr algn="l"/>
            <a:endParaRPr lang="en-US" dirty="0"/>
          </a:p>
          <a:p>
            <a:pPr algn="l"/>
            <a:endParaRPr lang="ar-SA" dirty="0"/>
          </a:p>
        </p:txBody>
      </p:sp>
      <p:cxnSp>
        <p:nvCxnSpPr>
          <p:cNvPr id="7" name="Straight Arrow Connector 6"/>
          <p:cNvCxnSpPr/>
          <p:nvPr/>
        </p:nvCxnSpPr>
        <p:spPr>
          <a:xfrm>
            <a:off x="1158240" y="479298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8" name="Straight Arrow Connector 7"/>
          <p:cNvCxnSpPr/>
          <p:nvPr/>
        </p:nvCxnSpPr>
        <p:spPr>
          <a:xfrm>
            <a:off x="1143000" y="411480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2" name="Straight Arrow Connector 11"/>
          <p:cNvCxnSpPr/>
          <p:nvPr/>
        </p:nvCxnSpPr>
        <p:spPr>
          <a:xfrm>
            <a:off x="1143000" y="342900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0" name="Straight Arrow Connector 9"/>
          <p:cNvCxnSpPr/>
          <p:nvPr/>
        </p:nvCxnSpPr>
        <p:spPr>
          <a:xfrm>
            <a:off x="1158240" y="541020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1" name="Straight Arrow Connector 10"/>
          <p:cNvCxnSpPr/>
          <p:nvPr/>
        </p:nvCxnSpPr>
        <p:spPr>
          <a:xfrm>
            <a:off x="1173480" y="617220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3" name="Slide Number Placeholder 12"/>
          <p:cNvSpPr>
            <a:spLocks noGrp="1"/>
          </p:cNvSpPr>
          <p:nvPr>
            <p:ph type="sldNum" sz="quarter" idx="12"/>
          </p:nvPr>
        </p:nvSpPr>
        <p:spPr/>
        <p:txBody>
          <a:bodyPr/>
          <a:lstStyle/>
          <a:p>
            <a:fld id="{D95AAE37-8674-49EA-9F93-F142AFB51BB0}" type="slidenum">
              <a:rPr lang="ar-SA" smtClean="0"/>
              <a:pPr/>
              <a:t>16</a:t>
            </a:fld>
            <a:endParaRPr lang="ar-SA"/>
          </a:p>
        </p:txBody>
      </p:sp>
    </p:spTree>
    <p:extLst>
      <p:ext uri="{BB962C8B-B14F-4D97-AF65-F5344CB8AC3E}">
        <p14:creationId xmlns:p14="http://schemas.microsoft.com/office/powerpoint/2010/main" val="1229897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Correspondence Features </a:t>
            </a:r>
            <a:endParaRPr lang="ar-SA" dirty="0"/>
          </a:p>
        </p:txBody>
      </p:sp>
      <p:sp>
        <p:nvSpPr>
          <p:cNvPr id="3" name="Content Placeholder 2"/>
          <p:cNvSpPr>
            <a:spLocks noGrp="1"/>
          </p:cNvSpPr>
          <p:nvPr>
            <p:ph sz="quarter" idx="1"/>
          </p:nvPr>
        </p:nvSpPr>
        <p:spPr/>
        <p:txBody>
          <a:bodyPr>
            <a:normAutofit/>
          </a:bodyPr>
          <a:lstStyle/>
          <a:p>
            <a:pPr marL="0" indent="0" algn="l" rtl="0">
              <a:buNone/>
            </a:pPr>
            <a:r>
              <a:rPr lang="en-US" sz="2400" b="1" dirty="0" smtClean="0">
                <a:solidFill>
                  <a:schemeClr val="accent1"/>
                </a:solidFill>
              </a:rPr>
              <a:t>E-mail with blind copies :</a:t>
            </a:r>
          </a:p>
          <a:p>
            <a:pPr marL="0" indent="0" algn="l" rtl="0">
              <a:buNone/>
            </a:pPr>
            <a:r>
              <a:rPr lang="en-US" sz="1600" dirty="0" smtClean="0"/>
              <a:t>Use the blind copy (bcc</a:t>
            </a:r>
            <a:r>
              <a:rPr lang="en-US" sz="1600" dirty="0" smtClean="0">
                <a:sym typeface="Wingdings" pitchFamily="2" charset="2"/>
              </a:rPr>
              <a:t>) feature when the addressee in the TO box  is not intended to know that someone else is receiving a copy of the e-mail .</a:t>
            </a:r>
          </a:p>
          <a:p>
            <a:pPr marL="0" indent="0" algn="l" rtl="0">
              <a:buNone/>
            </a:pPr>
            <a:endParaRPr lang="en-US" sz="1600" dirty="0">
              <a:sym typeface="Wingdings" pitchFamily="2" charset="2"/>
            </a:endParaRPr>
          </a:p>
          <a:p>
            <a:pPr marL="0" indent="0" algn="l" rtl="0">
              <a:buNone/>
            </a:pPr>
            <a:r>
              <a:rPr lang="en-US" sz="1800" b="1" u="sng" dirty="0" smtClean="0">
                <a:solidFill>
                  <a:schemeClr val="accent2">
                    <a:lumMod val="50000"/>
                  </a:schemeClr>
                </a:solidFill>
                <a:sym typeface="Wingdings" pitchFamily="2" charset="2"/>
              </a:rPr>
              <a:t>To format an e-mail message with blind  copy :</a:t>
            </a:r>
          </a:p>
          <a:p>
            <a:pPr algn="l" rtl="0"/>
            <a:r>
              <a:rPr lang="en-US" sz="2000" dirty="0" smtClean="0">
                <a:sym typeface="Wingdings" pitchFamily="2" charset="2"/>
              </a:rPr>
              <a:t>Format the e-mail message as usual .</a:t>
            </a:r>
          </a:p>
          <a:p>
            <a:pPr algn="l" rtl="0"/>
            <a:r>
              <a:rPr lang="en-US" sz="2000" dirty="0" smtClean="0">
                <a:sym typeface="Wingdings" pitchFamily="2" charset="2"/>
              </a:rPr>
              <a:t>No special formatting steps are needed when a blind copy is sent . Therefor , do not type a blind copy notation at the bottom of the e-mail message .</a:t>
            </a:r>
          </a:p>
          <a:p>
            <a:pPr algn="l" rtl="0"/>
            <a:r>
              <a:rPr lang="en-US" sz="2000" dirty="0" smtClean="0">
                <a:sym typeface="Wingdings" pitchFamily="2" charset="2"/>
              </a:rPr>
              <a:t>Type e-mail addresses for recipients as desired in the Bcc box.</a:t>
            </a:r>
            <a:endParaRPr lang="en-US" sz="2400" dirty="0" smtClean="0"/>
          </a:p>
          <a:p>
            <a:pPr marL="0" indent="0" algn="l" rtl="0">
              <a:buNone/>
            </a:pPr>
            <a:endParaRPr lang="en-US" sz="2800" dirty="0" smtClean="0"/>
          </a:p>
        </p:txBody>
      </p:sp>
      <p:sp>
        <p:nvSpPr>
          <p:cNvPr id="4" name="Slide Number Placeholder 3"/>
          <p:cNvSpPr>
            <a:spLocks noGrp="1"/>
          </p:cNvSpPr>
          <p:nvPr>
            <p:ph type="sldNum" sz="quarter" idx="12"/>
          </p:nvPr>
        </p:nvSpPr>
        <p:spPr/>
        <p:txBody>
          <a:bodyPr/>
          <a:lstStyle/>
          <a:p>
            <a:fld id="{D95AAE37-8674-49EA-9F93-F142AFB51BB0}" type="slidenum">
              <a:rPr lang="ar-SA" smtClean="0"/>
              <a:pPr/>
              <a:t>17</a:t>
            </a:fld>
            <a:endParaRPr lang="ar-SA"/>
          </a:p>
        </p:txBody>
      </p:sp>
    </p:spTree>
    <p:extLst>
      <p:ext uri="{BB962C8B-B14F-4D97-AF65-F5344CB8AC3E}">
        <p14:creationId xmlns:p14="http://schemas.microsoft.com/office/powerpoint/2010/main" val="14274392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a:t>
            </a:r>
            <a:endParaRPr lang="ar-SA" dirty="0"/>
          </a:p>
        </p:txBody>
      </p:sp>
      <p:sp>
        <p:nvSpPr>
          <p:cNvPr id="3" name="Content Placeholder 2"/>
          <p:cNvSpPr>
            <a:spLocks noGrp="1"/>
          </p:cNvSpPr>
          <p:nvPr>
            <p:ph sz="quarter" idx="1"/>
          </p:nvPr>
        </p:nvSpPr>
        <p:spPr/>
        <p:txBody>
          <a:bodyPr/>
          <a:lstStyle/>
          <a:p>
            <a:pPr algn="l" rtl="0"/>
            <a:r>
              <a:rPr lang="en-US" sz="2400" dirty="0" smtClean="0"/>
              <a:t>Correctly format a multipage letter.</a:t>
            </a:r>
          </a:p>
          <a:p>
            <a:pPr algn="l" rtl="0"/>
            <a:r>
              <a:rPr lang="en-US" sz="2400" dirty="0" smtClean="0"/>
              <a:t>Demonstrate acceptable language arts skills in using abbreviations .</a:t>
            </a:r>
          </a:p>
          <a:p>
            <a:pPr algn="l" rtl="0"/>
            <a:r>
              <a:rPr lang="en-US" sz="2400" dirty="0" smtClean="0"/>
              <a:t> </a:t>
            </a:r>
            <a:r>
              <a:rPr lang="en-US" sz="2400" dirty="0"/>
              <a:t>Correctly </a:t>
            </a:r>
            <a:r>
              <a:rPr lang="en-US" sz="2400" dirty="0" smtClean="0"/>
              <a:t>format correspondence with multiple addresses, one-arrival notations , and subject lines.</a:t>
            </a:r>
          </a:p>
          <a:p>
            <a:pPr algn="l" rtl="0"/>
            <a:r>
              <a:rPr lang="en-US" sz="2400" dirty="0"/>
              <a:t>Correctly </a:t>
            </a:r>
            <a:r>
              <a:rPr lang="en-US" sz="2400" dirty="0" smtClean="0"/>
              <a:t>format a table with document .</a:t>
            </a:r>
          </a:p>
          <a:p>
            <a:pPr algn="l" rtl="0"/>
            <a:r>
              <a:rPr lang="en-US" sz="2400" dirty="0"/>
              <a:t>Correctly </a:t>
            </a:r>
            <a:r>
              <a:rPr lang="en-US" sz="2400" dirty="0" smtClean="0"/>
              <a:t>format correspondence with a company name , delivery notation , blind copy notation and post copy</a:t>
            </a:r>
          </a:p>
          <a:p>
            <a:pPr algn="l" rtl="0"/>
            <a:endParaRPr lang="en-US" dirty="0" smtClean="0"/>
          </a:p>
        </p:txBody>
      </p:sp>
      <p:sp>
        <p:nvSpPr>
          <p:cNvPr id="4" name="Slide Number Placeholder 3"/>
          <p:cNvSpPr>
            <a:spLocks noGrp="1"/>
          </p:cNvSpPr>
          <p:nvPr>
            <p:ph type="sldNum" sz="quarter" idx="12"/>
          </p:nvPr>
        </p:nvSpPr>
        <p:spPr/>
        <p:txBody>
          <a:bodyPr/>
          <a:lstStyle/>
          <a:p>
            <a:fld id="{D95AAE37-8674-49EA-9F93-F142AFB51BB0}" type="slidenum">
              <a:rPr lang="ar-SA" smtClean="0"/>
              <a:pPr/>
              <a:t>2</a:t>
            </a:fld>
            <a:endParaRPr lang="ar-SA"/>
          </a:p>
        </p:txBody>
      </p:sp>
    </p:spTree>
    <p:extLst>
      <p:ext uri="{BB962C8B-B14F-4D97-AF65-F5344CB8AC3E}">
        <p14:creationId xmlns:p14="http://schemas.microsoft.com/office/powerpoint/2010/main" val="27248211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534400" cy="758952"/>
          </a:xfrm>
        </p:spPr>
        <p:txBody>
          <a:bodyPr>
            <a:normAutofit fontScale="90000"/>
          </a:bodyPr>
          <a:lstStyle/>
          <a:p>
            <a:r>
              <a:rPr lang="en-US" sz="3600" dirty="0"/>
              <a:t>Multipage Letters</a:t>
            </a:r>
            <a:r>
              <a:rPr lang="ar-SA" sz="3600" dirty="0"/>
              <a:t/>
            </a:r>
            <a:br>
              <a:rPr lang="ar-SA" sz="3600" dirty="0"/>
            </a:br>
            <a:endParaRPr lang="ar-SA" dirty="0"/>
          </a:p>
        </p:txBody>
      </p:sp>
      <p:sp>
        <p:nvSpPr>
          <p:cNvPr id="3" name="Content Placeholder 2"/>
          <p:cNvSpPr>
            <a:spLocks noGrp="1"/>
          </p:cNvSpPr>
          <p:nvPr>
            <p:ph sz="quarter" idx="1"/>
          </p:nvPr>
        </p:nvSpPr>
        <p:spPr/>
        <p:txBody>
          <a:bodyPr/>
          <a:lstStyle/>
          <a:p>
            <a:pPr marL="0" indent="0" algn="l" rtl="0">
              <a:buNone/>
            </a:pPr>
            <a:r>
              <a:rPr lang="en-US" b="1" dirty="0" smtClean="0">
                <a:solidFill>
                  <a:schemeClr val="accent1"/>
                </a:solidFill>
              </a:rPr>
              <a:t>To format a multipage letters :</a:t>
            </a:r>
          </a:p>
          <a:p>
            <a:pPr algn="l" rtl="0"/>
            <a:r>
              <a:rPr lang="en-US" dirty="0" smtClean="0"/>
              <a:t>Type the first page on letterhead stationery , and type continuation pages on plain paper that matches the letterhead.</a:t>
            </a:r>
          </a:p>
          <a:p>
            <a:pPr algn="l" rtl="0"/>
            <a:endParaRPr lang="en-US" dirty="0"/>
          </a:p>
          <a:p>
            <a:pPr algn="l" rtl="0"/>
            <a:r>
              <a:rPr lang="en-US" dirty="0" smtClean="0"/>
              <a:t>Insert a page number in the top right-hand corner of the page header of all continuing pages , and remove the page number from  the first page .  </a:t>
            </a:r>
            <a:endParaRPr lang="ar-SA" dirty="0"/>
          </a:p>
        </p:txBody>
      </p:sp>
      <p:sp>
        <p:nvSpPr>
          <p:cNvPr id="4" name="Slide Number Placeholder 3"/>
          <p:cNvSpPr>
            <a:spLocks noGrp="1"/>
          </p:cNvSpPr>
          <p:nvPr>
            <p:ph type="sldNum" sz="quarter" idx="12"/>
          </p:nvPr>
        </p:nvSpPr>
        <p:spPr/>
        <p:txBody>
          <a:bodyPr/>
          <a:lstStyle/>
          <a:p>
            <a:fld id="{D95AAE37-8674-49EA-9F93-F142AFB51BB0}" type="slidenum">
              <a:rPr lang="ar-SA" smtClean="0"/>
              <a:pPr/>
              <a:t>3</a:t>
            </a:fld>
            <a:endParaRPr lang="ar-SA"/>
          </a:p>
        </p:txBody>
      </p:sp>
    </p:spTree>
    <p:extLst>
      <p:ext uri="{BB962C8B-B14F-4D97-AF65-F5344CB8AC3E}">
        <p14:creationId xmlns:p14="http://schemas.microsoft.com/office/powerpoint/2010/main" val="15346931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Correspondence Features </a:t>
            </a:r>
            <a:endParaRPr lang="ar-SA" dirty="0"/>
          </a:p>
        </p:txBody>
      </p:sp>
      <p:sp>
        <p:nvSpPr>
          <p:cNvPr id="3" name="Content Placeholder 2"/>
          <p:cNvSpPr>
            <a:spLocks noGrp="1"/>
          </p:cNvSpPr>
          <p:nvPr>
            <p:ph sz="quarter" idx="1"/>
          </p:nvPr>
        </p:nvSpPr>
        <p:spPr/>
        <p:txBody>
          <a:bodyPr/>
          <a:lstStyle/>
          <a:p>
            <a:pPr marL="0" indent="0" algn="l" rtl="0">
              <a:buNone/>
            </a:pPr>
            <a:r>
              <a:rPr lang="en-US" dirty="0" smtClean="0">
                <a:solidFill>
                  <a:schemeClr val="accent1"/>
                </a:solidFill>
              </a:rPr>
              <a:t>ABBREVIATIONS :-</a:t>
            </a:r>
          </a:p>
          <a:p>
            <a:pPr marL="0" indent="0" algn="l" rtl="0">
              <a:buNone/>
            </a:pPr>
            <a:r>
              <a:rPr lang="en-US" sz="2400" dirty="0" smtClean="0"/>
              <a:t>In general business writing ,do not abbreviate common words (</a:t>
            </a:r>
            <a:r>
              <a:rPr lang="en-US" sz="2400" dirty="0" smtClean="0">
                <a:solidFill>
                  <a:schemeClr val="accent1"/>
                </a:solidFill>
              </a:rPr>
              <a:t>such as dept.</a:t>
            </a:r>
            <a:r>
              <a:rPr lang="en-US" sz="2400" dirty="0" smtClean="0"/>
              <a:t>) , compass point ,units of measure , or the name of months , day of the week , cities , or states (</a:t>
            </a:r>
            <a:r>
              <a:rPr lang="en-US" sz="2400" dirty="0" smtClean="0">
                <a:solidFill>
                  <a:schemeClr val="accent1"/>
                </a:solidFill>
              </a:rPr>
              <a:t>except in addresses).</a:t>
            </a:r>
          </a:p>
          <a:p>
            <a:pPr marL="0" indent="0" algn="l" rtl="0">
              <a:buNone/>
            </a:pPr>
            <a:r>
              <a:rPr lang="en-US" dirty="0" smtClean="0">
                <a:solidFill>
                  <a:schemeClr val="accent1"/>
                </a:solidFill>
              </a:rPr>
              <a:t>Example</a:t>
            </a:r>
            <a:r>
              <a:rPr lang="en-US" dirty="0" smtClean="0">
                <a:solidFill>
                  <a:schemeClr val="accent1"/>
                </a:solidFill>
              </a:rPr>
              <a:t>:-</a:t>
            </a:r>
          </a:p>
          <a:p>
            <a:pPr marL="0" indent="0" algn="l" rtl="0">
              <a:buNone/>
            </a:pPr>
            <a:r>
              <a:rPr lang="en-US" dirty="0" smtClean="0">
                <a:solidFill>
                  <a:schemeClr val="accent1"/>
                </a:solidFill>
              </a:rPr>
              <a:t>Correct errors:</a:t>
            </a:r>
            <a:endParaRPr lang="en-US" dirty="0" smtClean="0">
              <a:solidFill>
                <a:schemeClr val="accent1"/>
              </a:solidFill>
            </a:endParaRPr>
          </a:p>
          <a:p>
            <a:pPr marL="0" indent="0" algn="l" rtl="0">
              <a:buNone/>
            </a:pPr>
            <a:r>
              <a:rPr lang="en-US" dirty="0" smtClean="0"/>
              <a:t>The planning committee will meet on </a:t>
            </a:r>
            <a:r>
              <a:rPr lang="en-US" dirty="0" smtClean="0">
                <a:solidFill>
                  <a:srgbClr val="FF0000"/>
                </a:solidFill>
              </a:rPr>
              <a:t>Tue. ,</a:t>
            </a:r>
            <a:r>
              <a:rPr lang="en-US" dirty="0" smtClean="0">
                <a:solidFill>
                  <a:srgbClr val="FF0000"/>
                </a:solidFill>
              </a:rPr>
              <a:t>Sept 26.</a:t>
            </a:r>
            <a:endParaRPr lang="en-US" dirty="0" smtClean="0">
              <a:solidFill>
                <a:srgbClr val="FF0000"/>
              </a:solidFill>
            </a:endParaRPr>
          </a:p>
          <a:p>
            <a:pPr marL="0" indent="0" algn="l" rtl="0">
              <a:buNone/>
            </a:pPr>
            <a:endParaRPr lang="ar-SA" dirty="0">
              <a:solidFill>
                <a:srgbClr val="FF0000"/>
              </a:solidFill>
            </a:endParaRPr>
          </a:p>
        </p:txBody>
      </p:sp>
      <p:sp>
        <p:nvSpPr>
          <p:cNvPr id="4" name="Slide Number Placeholder 3"/>
          <p:cNvSpPr>
            <a:spLocks noGrp="1"/>
          </p:cNvSpPr>
          <p:nvPr>
            <p:ph type="sldNum" sz="quarter" idx="12"/>
          </p:nvPr>
        </p:nvSpPr>
        <p:spPr/>
        <p:txBody>
          <a:bodyPr/>
          <a:lstStyle/>
          <a:p>
            <a:fld id="{D95AAE37-8674-49EA-9F93-F142AFB51BB0}" type="slidenum">
              <a:rPr lang="ar-SA" smtClean="0"/>
              <a:pPr/>
              <a:t>4</a:t>
            </a:fld>
            <a:endParaRPr lang="ar-SA"/>
          </a:p>
        </p:txBody>
      </p:sp>
      <p:sp>
        <p:nvSpPr>
          <p:cNvPr id="5" name="Rectangle 4"/>
          <p:cNvSpPr/>
          <p:nvPr/>
        </p:nvSpPr>
        <p:spPr>
          <a:xfrm>
            <a:off x="5420638" y="5181600"/>
            <a:ext cx="2895600" cy="838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Tuesday ,September 26.</a:t>
            </a:r>
            <a:endParaRPr lang="en-GB" dirty="0">
              <a:solidFill>
                <a:schemeClr val="tx1"/>
              </a:solidFill>
            </a:endParaRPr>
          </a:p>
        </p:txBody>
      </p:sp>
    </p:spTree>
    <p:extLst>
      <p:ext uri="{BB962C8B-B14F-4D97-AF65-F5344CB8AC3E}">
        <p14:creationId xmlns:p14="http://schemas.microsoft.com/office/powerpoint/2010/main" val="3670102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Correspondence Features </a:t>
            </a:r>
            <a:endParaRPr lang="ar-SA" dirty="0"/>
          </a:p>
        </p:txBody>
      </p:sp>
      <p:sp>
        <p:nvSpPr>
          <p:cNvPr id="3" name="Content Placeholder 2"/>
          <p:cNvSpPr>
            <a:spLocks noGrp="1"/>
          </p:cNvSpPr>
          <p:nvPr>
            <p:ph sz="quarter" idx="1"/>
          </p:nvPr>
        </p:nvSpPr>
        <p:spPr/>
        <p:txBody>
          <a:bodyPr/>
          <a:lstStyle/>
          <a:p>
            <a:pPr marL="0" indent="0" algn="l" rtl="0">
              <a:buNone/>
            </a:pPr>
            <a:r>
              <a:rPr lang="en-US" dirty="0" smtClean="0">
                <a:solidFill>
                  <a:schemeClr val="accent1"/>
                </a:solidFill>
              </a:rPr>
              <a:t>MULTIPLE ADDRESSES </a:t>
            </a:r>
          </a:p>
          <a:p>
            <a:pPr marL="0" indent="0" algn="l" rtl="0">
              <a:buNone/>
            </a:pPr>
            <a:r>
              <a:rPr lang="en-US" sz="2400" dirty="0" smtClean="0">
                <a:solidFill>
                  <a:schemeClr val="accent2">
                    <a:lumMod val="50000"/>
                  </a:schemeClr>
                </a:solidFill>
              </a:rPr>
              <a:t>Often a letter may be sent to two or more people at the same address or to different addresses :</a:t>
            </a:r>
          </a:p>
          <a:p>
            <a:pPr marL="0" indent="0" algn="l" rtl="0">
              <a:buNone/>
            </a:pPr>
            <a:r>
              <a:rPr lang="en-US" sz="2000" dirty="0" smtClean="0"/>
              <a:t>  </a:t>
            </a:r>
          </a:p>
          <a:p>
            <a:pPr marL="457200" indent="-457200" algn="l" rtl="0">
              <a:buFont typeface="+mj-lt"/>
              <a:buAutoNum type="arabicPeriod"/>
            </a:pPr>
            <a:r>
              <a:rPr lang="en-US" sz="2000" dirty="0" smtClean="0"/>
              <a:t>If a letter is addressed to</a:t>
            </a:r>
          </a:p>
          <a:p>
            <a:pPr marL="0" indent="0" algn="l" rtl="0">
              <a:buNone/>
            </a:pPr>
            <a:r>
              <a:rPr lang="en-US" sz="2000" dirty="0" smtClean="0"/>
              <a:t> two people at the same address , </a:t>
            </a:r>
          </a:p>
          <a:p>
            <a:pPr marL="0" indent="0" algn="l" rtl="0">
              <a:buNone/>
            </a:pPr>
            <a:r>
              <a:rPr lang="en-US" sz="2000" dirty="0" smtClean="0"/>
              <a:t>type each name on a separate line</a:t>
            </a:r>
          </a:p>
          <a:p>
            <a:pPr marL="0" indent="0" algn="l" rtl="0">
              <a:buNone/>
            </a:pPr>
            <a:r>
              <a:rPr lang="en-US" sz="2000" dirty="0" smtClean="0"/>
              <a:t> above the same inside address .</a:t>
            </a:r>
          </a:p>
          <a:p>
            <a:pPr marL="0" indent="0" algn="l" rtl="0">
              <a:buNone/>
            </a:pPr>
            <a:endParaRPr lang="ar-SA" dirty="0"/>
          </a:p>
        </p:txBody>
      </p:sp>
      <p:sp>
        <p:nvSpPr>
          <p:cNvPr id="4" name="Left Arrow Callout 3"/>
          <p:cNvSpPr/>
          <p:nvPr/>
        </p:nvSpPr>
        <p:spPr>
          <a:xfrm>
            <a:off x="4648200" y="2743200"/>
            <a:ext cx="4191000" cy="3124200"/>
          </a:xfrm>
          <a:prstGeom prst="leftArrowCallout">
            <a:avLst>
              <a:gd name="adj1" fmla="val 25000"/>
              <a:gd name="adj2" fmla="val 25000"/>
              <a:gd name="adj3" fmla="val 12206"/>
              <a:gd name="adj4" fmla="val 80977"/>
            </a:avLst>
          </a:prstGeom>
          <a:ln w="57150"/>
        </p:spPr>
        <p:style>
          <a:lnRef idx="2">
            <a:schemeClr val="accent1"/>
          </a:lnRef>
          <a:fillRef idx="1">
            <a:schemeClr val="lt1"/>
          </a:fillRef>
          <a:effectRef idx="0">
            <a:schemeClr val="accent1"/>
          </a:effectRef>
          <a:fontRef idx="minor">
            <a:schemeClr val="dk1"/>
          </a:fontRef>
        </p:style>
        <p:txBody>
          <a:bodyPr rtlCol="1" anchor="ctr"/>
          <a:lstStyle/>
          <a:p>
            <a:pPr algn="l"/>
            <a:r>
              <a:rPr lang="en-US" dirty="0" smtClean="0"/>
              <a:t>Dr.Albert Russell, Professor </a:t>
            </a:r>
          </a:p>
          <a:p>
            <a:pPr algn="l"/>
            <a:r>
              <a:rPr lang="en-US" dirty="0" smtClean="0"/>
              <a:t>Dr.Kay Smith ,Professor </a:t>
            </a:r>
          </a:p>
          <a:p>
            <a:pPr algn="l"/>
            <a:r>
              <a:rPr lang="en-US" dirty="0" smtClean="0"/>
              <a:t>Department of English </a:t>
            </a:r>
          </a:p>
          <a:p>
            <a:pPr algn="l"/>
            <a:r>
              <a:rPr lang="en-US" dirty="0" smtClean="0"/>
              <a:t>Appalachian State University </a:t>
            </a:r>
          </a:p>
          <a:p>
            <a:pPr algn="l"/>
            <a:r>
              <a:rPr lang="en-US" dirty="0" smtClean="0"/>
              <a:t>Boone , NC28608</a:t>
            </a:r>
            <a:endParaRPr lang="ar-SA" dirty="0"/>
          </a:p>
        </p:txBody>
      </p:sp>
      <p:sp>
        <p:nvSpPr>
          <p:cNvPr id="5" name="Slide Number Placeholder 4"/>
          <p:cNvSpPr>
            <a:spLocks noGrp="1"/>
          </p:cNvSpPr>
          <p:nvPr>
            <p:ph type="sldNum" sz="quarter" idx="12"/>
          </p:nvPr>
        </p:nvSpPr>
        <p:spPr/>
        <p:txBody>
          <a:bodyPr/>
          <a:lstStyle/>
          <a:p>
            <a:fld id="{D95AAE37-8674-49EA-9F93-F142AFB51BB0}" type="slidenum">
              <a:rPr lang="ar-SA" smtClean="0"/>
              <a:pPr/>
              <a:t>5</a:t>
            </a:fld>
            <a:endParaRPr lang="ar-SA"/>
          </a:p>
        </p:txBody>
      </p:sp>
    </p:spTree>
    <p:extLst>
      <p:ext uri="{BB962C8B-B14F-4D97-AF65-F5344CB8AC3E}">
        <p14:creationId xmlns:p14="http://schemas.microsoft.com/office/powerpoint/2010/main" val="14428373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Correspondence Features </a:t>
            </a:r>
            <a:endParaRPr lang="ar-SA" dirty="0"/>
          </a:p>
        </p:txBody>
      </p:sp>
      <p:sp>
        <p:nvSpPr>
          <p:cNvPr id="3" name="Content Placeholder 2"/>
          <p:cNvSpPr>
            <a:spLocks noGrp="1"/>
          </p:cNvSpPr>
          <p:nvPr>
            <p:ph sz="quarter" idx="1"/>
          </p:nvPr>
        </p:nvSpPr>
        <p:spPr/>
        <p:txBody>
          <a:bodyPr/>
          <a:lstStyle/>
          <a:p>
            <a:pPr marL="0" indent="0" algn="l" rtl="0">
              <a:buNone/>
            </a:pPr>
            <a:r>
              <a:rPr lang="en-US" dirty="0" smtClean="0">
                <a:solidFill>
                  <a:schemeClr val="accent1"/>
                </a:solidFill>
              </a:rPr>
              <a:t>MULTIPLE ADDRESSES </a:t>
            </a:r>
          </a:p>
          <a:p>
            <a:pPr marL="0" indent="0" algn="l" rtl="0">
              <a:buNone/>
            </a:pPr>
            <a:r>
              <a:rPr lang="en-US" sz="2400" dirty="0" smtClean="0">
                <a:solidFill>
                  <a:schemeClr val="accent2">
                    <a:lumMod val="50000"/>
                  </a:schemeClr>
                </a:solidFill>
              </a:rPr>
              <a:t>Often a letter may be sent to two or more people at the same address or to different addresses :</a:t>
            </a:r>
          </a:p>
          <a:p>
            <a:pPr marL="457200" indent="-457200" algn="l" rtl="0">
              <a:buFont typeface="+mj-lt"/>
              <a:buAutoNum type="arabicPeriod" startAt="2"/>
            </a:pPr>
            <a:r>
              <a:rPr lang="en-US" sz="2000" dirty="0" smtClean="0"/>
              <a:t>If a letter is addressed to</a:t>
            </a:r>
          </a:p>
          <a:p>
            <a:pPr marL="0" indent="0" algn="l" rtl="0">
              <a:buNone/>
            </a:pPr>
            <a:r>
              <a:rPr lang="en-US" sz="2000" dirty="0" smtClean="0"/>
              <a:t> two people at the different address , </a:t>
            </a:r>
          </a:p>
          <a:p>
            <a:pPr marL="0" indent="0" algn="l" rtl="0">
              <a:buNone/>
            </a:pPr>
            <a:r>
              <a:rPr lang="en-US" sz="2000" dirty="0" smtClean="0"/>
              <a:t>type each name and addressed</a:t>
            </a:r>
          </a:p>
          <a:p>
            <a:pPr marL="0" indent="0" algn="l" rtl="0">
              <a:buNone/>
            </a:pPr>
            <a:r>
              <a:rPr lang="en-US" sz="2000" dirty="0" smtClean="0"/>
              <a:t> ,one under the other . Press ENTER </a:t>
            </a:r>
          </a:p>
          <a:p>
            <a:pPr marL="0" indent="0" algn="l" rtl="0">
              <a:buNone/>
            </a:pPr>
            <a:r>
              <a:rPr lang="en-US" sz="2000" dirty="0" smtClean="0"/>
              <a:t>2 times between the addresses.</a:t>
            </a:r>
          </a:p>
          <a:p>
            <a:pPr marL="0" indent="0" algn="l" rtl="0">
              <a:buNone/>
            </a:pPr>
            <a:endParaRPr lang="ar-SA" dirty="0"/>
          </a:p>
        </p:txBody>
      </p:sp>
      <p:sp>
        <p:nvSpPr>
          <p:cNvPr id="4" name="Left Arrow Callout 3"/>
          <p:cNvSpPr/>
          <p:nvPr/>
        </p:nvSpPr>
        <p:spPr>
          <a:xfrm>
            <a:off x="4648200" y="2743200"/>
            <a:ext cx="4191000" cy="3124200"/>
          </a:xfrm>
          <a:prstGeom prst="leftArrowCallout">
            <a:avLst>
              <a:gd name="adj1" fmla="val 25000"/>
              <a:gd name="adj2" fmla="val 25000"/>
              <a:gd name="adj3" fmla="val 12206"/>
              <a:gd name="adj4" fmla="val 80977"/>
            </a:avLst>
          </a:prstGeom>
          <a:ln w="57150"/>
        </p:spPr>
        <p:style>
          <a:lnRef idx="2">
            <a:schemeClr val="accent1"/>
          </a:lnRef>
          <a:fillRef idx="1">
            <a:schemeClr val="lt1"/>
          </a:fillRef>
          <a:effectRef idx="0">
            <a:schemeClr val="accent1"/>
          </a:effectRef>
          <a:fontRef idx="minor">
            <a:schemeClr val="dk1"/>
          </a:fontRef>
        </p:style>
        <p:txBody>
          <a:bodyPr rtlCol="1" anchor="ctr"/>
          <a:lstStyle/>
          <a:p>
            <a:pPr algn="l"/>
            <a:r>
              <a:rPr lang="en-US" dirty="0" smtClean="0"/>
              <a:t>Dr.Albert Russell, Professor </a:t>
            </a:r>
          </a:p>
          <a:p>
            <a:pPr algn="l"/>
            <a:r>
              <a:rPr lang="en-US" dirty="0" smtClean="0"/>
              <a:t>Department of English </a:t>
            </a:r>
          </a:p>
          <a:p>
            <a:pPr algn="l"/>
            <a:r>
              <a:rPr lang="en-US" dirty="0" smtClean="0"/>
              <a:t>Appalachian State University </a:t>
            </a:r>
          </a:p>
          <a:p>
            <a:pPr algn="l"/>
            <a:r>
              <a:rPr lang="en-US" dirty="0" smtClean="0"/>
              <a:t>Boone , NC28608                           </a:t>
            </a:r>
            <a:r>
              <a:rPr lang="en-US" dirty="0" smtClean="0">
                <a:solidFill>
                  <a:schemeClr val="accent1"/>
                </a:solidFill>
              </a:rPr>
              <a:t>2X </a:t>
            </a:r>
            <a:r>
              <a:rPr lang="en-US" dirty="0" smtClean="0"/>
              <a:t>                                                        </a:t>
            </a:r>
            <a:r>
              <a:rPr lang="ar-QA" dirty="0" smtClean="0"/>
              <a:t>      </a:t>
            </a:r>
            <a:r>
              <a:rPr lang="en-US" dirty="0" smtClean="0"/>
              <a:t>Dr.Kay Smith ,Professor Director of Business </a:t>
            </a:r>
          </a:p>
          <a:p>
            <a:pPr algn="l"/>
            <a:r>
              <a:rPr lang="en-US" dirty="0" smtClean="0"/>
              <a:t>Grove City College </a:t>
            </a:r>
          </a:p>
          <a:p>
            <a:pPr algn="l"/>
            <a:r>
              <a:rPr lang="en-US" dirty="0" smtClean="0"/>
              <a:t>Grove City, PA 1627 </a:t>
            </a:r>
          </a:p>
          <a:p>
            <a:pPr algn="l"/>
            <a:endParaRPr lang="ar-SA" dirty="0"/>
          </a:p>
        </p:txBody>
      </p:sp>
      <p:cxnSp>
        <p:nvCxnSpPr>
          <p:cNvPr id="6" name="Straight Arrow Connector 5"/>
          <p:cNvCxnSpPr/>
          <p:nvPr/>
        </p:nvCxnSpPr>
        <p:spPr>
          <a:xfrm>
            <a:off x="5562600" y="4114800"/>
            <a:ext cx="0" cy="1905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7" name="Slide Number Placeholder 6"/>
          <p:cNvSpPr>
            <a:spLocks noGrp="1"/>
          </p:cNvSpPr>
          <p:nvPr>
            <p:ph type="sldNum" sz="quarter" idx="12"/>
          </p:nvPr>
        </p:nvSpPr>
        <p:spPr/>
        <p:txBody>
          <a:bodyPr/>
          <a:lstStyle/>
          <a:p>
            <a:fld id="{D95AAE37-8674-49EA-9F93-F142AFB51BB0}" type="slidenum">
              <a:rPr lang="ar-SA" smtClean="0"/>
              <a:pPr/>
              <a:t>6</a:t>
            </a:fld>
            <a:endParaRPr lang="ar-SA"/>
          </a:p>
        </p:txBody>
      </p:sp>
    </p:spTree>
    <p:extLst>
      <p:ext uri="{BB962C8B-B14F-4D97-AF65-F5344CB8AC3E}">
        <p14:creationId xmlns:p14="http://schemas.microsoft.com/office/powerpoint/2010/main" val="26939338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Correspondence Features </a:t>
            </a:r>
            <a:endParaRPr lang="ar-SA" dirty="0"/>
          </a:p>
        </p:txBody>
      </p:sp>
      <p:sp>
        <p:nvSpPr>
          <p:cNvPr id="3" name="Content Placeholder 2"/>
          <p:cNvSpPr>
            <a:spLocks noGrp="1"/>
          </p:cNvSpPr>
          <p:nvPr>
            <p:ph sz="quarter" idx="1"/>
          </p:nvPr>
        </p:nvSpPr>
        <p:spPr/>
        <p:txBody>
          <a:bodyPr/>
          <a:lstStyle/>
          <a:p>
            <a:pPr marL="0" indent="0" algn="l" rtl="0">
              <a:buNone/>
            </a:pPr>
            <a:r>
              <a:rPr lang="en-US" dirty="0" smtClean="0">
                <a:solidFill>
                  <a:schemeClr val="accent1"/>
                </a:solidFill>
              </a:rPr>
              <a:t>MULTIPLE ADDRESSES </a:t>
            </a:r>
          </a:p>
          <a:p>
            <a:pPr marL="0" indent="0" algn="l" rtl="0">
              <a:buNone/>
            </a:pPr>
            <a:r>
              <a:rPr lang="en-US" sz="2000" dirty="0" smtClean="0"/>
              <a:t>If a letter is addressed to three or more  people, </a:t>
            </a:r>
          </a:p>
          <a:p>
            <a:pPr marL="0" indent="0" algn="l" rtl="0">
              <a:buNone/>
            </a:pPr>
            <a:r>
              <a:rPr lang="en-US" sz="2000" dirty="0" smtClean="0"/>
              <a:t>type the  names and addresses side by side, with one at left margin and another beginning at the center-point. Press ENTER </a:t>
            </a:r>
          </a:p>
          <a:p>
            <a:pPr marL="0" indent="0" algn="l" rtl="0">
              <a:buNone/>
            </a:pPr>
            <a:r>
              <a:rPr lang="en-US" sz="2000" dirty="0" smtClean="0"/>
              <a:t>2 before typing the third name and address at left margin.</a:t>
            </a:r>
          </a:p>
          <a:p>
            <a:pPr marL="0" indent="0" algn="l" rtl="0">
              <a:buNone/>
            </a:pPr>
            <a:endParaRPr lang="ar-SA" dirty="0"/>
          </a:p>
        </p:txBody>
      </p:sp>
      <p:sp>
        <p:nvSpPr>
          <p:cNvPr id="4" name="Up Arrow Callout 3"/>
          <p:cNvSpPr/>
          <p:nvPr/>
        </p:nvSpPr>
        <p:spPr>
          <a:xfrm>
            <a:off x="381000" y="3505200"/>
            <a:ext cx="8351520" cy="2971800"/>
          </a:xfrm>
          <a:prstGeom prst="upArrowCallout">
            <a:avLst>
              <a:gd name="adj1" fmla="val 23718"/>
              <a:gd name="adj2" fmla="val 24487"/>
              <a:gd name="adj3" fmla="val 29616"/>
              <a:gd name="adj4" fmla="val 64977"/>
            </a:avLst>
          </a:prstGeom>
          <a:ln w="57150"/>
        </p:spPr>
        <p:style>
          <a:lnRef idx="2">
            <a:schemeClr val="accent1"/>
          </a:lnRef>
          <a:fillRef idx="1">
            <a:schemeClr val="lt1"/>
          </a:fillRef>
          <a:effectRef idx="0">
            <a:schemeClr val="accent1"/>
          </a:effectRef>
          <a:fontRef idx="minor">
            <a:schemeClr val="dk1"/>
          </a:fontRef>
        </p:style>
        <p:txBody>
          <a:bodyPr rtlCol="1" anchor="ctr"/>
          <a:lstStyle/>
          <a:p>
            <a:pPr algn="l"/>
            <a:r>
              <a:rPr lang="ar-QA" dirty="0" smtClean="0"/>
              <a:t>      </a:t>
            </a:r>
            <a:r>
              <a:rPr lang="en-US" dirty="0" smtClean="0"/>
              <a:t> </a:t>
            </a:r>
            <a:r>
              <a:rPr lang="en-US" sz="1200" dirty="0" smtClean="0"/>
              <a:t>Dr.Albert Russell, Professor            Mrs. Earl Walters               </a:t>
            </a:r>
          </a:p>
          <a:p>
            <a:pPr algn="l"/>
            <a:r>
              <a:rPr lang="ar-QA" sz="1200" dirty="0" smtClean="0"/>
              <a:t>   </a:t>
            </a:r>
            <a:r>
              <a:rPr lang="en-US" sz="1200" dirty="0" smtClean="0"/>
              <a:t>  Department of English                   3408 Washington Boulevard                                                            </a:t>
            </a:r>
          </a:p>
          <a:p>
            <a:pPr algn="l"/>
            <a:r>
              <a:rPr lang="en-US" sz="1200" dirty="0" smtClean="0"/>
              <a:t>Appalachian State University           New Tripoli, PA 18066 </a:t>
            </a:r>
          </a:p>
          <a:p>
            <a:pPr algn="l"/>
            <a:r>
              <a:rPr lang="en-US" sz="1200" dirty="0" smtClean="0"/>
              <a:t>Boone , NC28608</a:t>
            </a:r>
          </a:p>
          <a:p>
            <a:pPr algn="l"/>
            <a:r>
              <a:rPr lang="en-US" sz="1200" dirty="0" smtClean="0"/>
              <a:t>2X </a:t>
            </a:r>
          </a:p>
          <a:p>
            <a:pPr algn="l"/>
            <a:r>
              <a:rPr lang="en-US" sz="1200" dirty="0" smtClean="0"/>
              <a:t>Dr.Kay Smith ,Professor    </a:t>
            </a:r>
          </a:p>
          <a:p>
            <a:pPr algn="l"/>
            <a:r>
              <a:rPr lang="en-US" sz="1200" dirty="0" smtClean="0"/>
              <a:t>Director of Business </a:t>
            </a:r>
          </a:p>
          <a:p>
            <a:pPr algn="l"/>
            <a:r>
              <a:rPr lang="en-US" sz="1200" dirty="0" smtClean="0"/>
              <a:t>Grove City College </a:t>
            </a:r>
          </a:p>
          <a:p>
            <a:pPr algn="l"/>
            <a:r>
              <a:rPr lang="en-US" sz="1200" dirty="0" smtClean="0"/>
              <a:t>Grove City, PA 1627 </a:t>
            </a:r>
          </a:p>
          <a:p>
            <a:pPr algn="l"/>
            <a:endParaRPr lang="ar-SA" dirty="0"/>
          </a:p>
        </p:txBody>
      </p:sp>
      <p:cxnSp>
        <p:nvCxnSpPr>
          <p:cNvPr id="7" name="Straight Arrow Connector 6"/>
          <p:cNvCxnSpPr/>
          <p:nvPr/>
        </p:nvCxnSpPr>
        <p:spPr>
          <a:xfrm>
            <a:off x="838200" y="533400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6" name="Slide Number Placeholder 5"/>
          <p:cNvSpPr>
            <a:spLocks noGrp="1"/>
          </p:cNvSpPr>
          <p:nvPr>
            <p:ph type="sldNum" sz="quarter" idx="12"/>
          </p:nvPr>
        </p:nvSpPr>
        <p:spPr/>
        <p:txBody>
          <a:bodyPr/>
          <a:lstStyle/>
          <a:p>
            <a:fld id="{D95AAE37-8674-49EA-9F93-F142AFB51BB0}" type="slidenum">
              <a:rPr lang="ar-SA" smtClean="0"/>
              <a:pPr/>
              <a:t>7</a:t>
            </a:fld>
            <a:endParaRPr lang="ar-SA"/>
          </a:p>
        </p:txBody>
      </p:sp>
    </p:spTree>
    <p:extLst>
      <p:ext uri="{BB962C8B-B14F-4D97-AF65-F5344CB8AC3E}">
        <p14:creationId xmlns:p14="http://schemas.microsoft.com/office/powerpoint/2010/main" val="26008502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Correspondence Features </a:t>
            </a:r>
            <a:endParaRPr lang="ar-SA" dirty="0"/>
          </a:p>
        </p:txBody>
      </p:sp>
      <p:sp>
        <p:nvSpPr>
          <p:cNvPr id="3" name="Content Placeholder 2"/>
          <p:cNvSpPr>
            <a:spLocks noGrp="1"/>
          </p:cNvSpPr>
          <p:nvPr>
            <p:ph sz="quarter" idx="1"/>
          </p:nvPr>
        </p:nvSpPr>
        <p:spPr/>
        <p:txBody>
          <a:bodyPr/>
          <a:lstStyle/>
          <a:p>
            <a:pPr marL="0" indent="0" algn="l" rtl="0">
              <a:buNone/>
            </a:pPr>
            <a:r>
              <a:rPr lang="en-US" dirty="0" smtClean="0">
                <a:solidFill>
                  <a:schemeClr val="accent1"/>
                </a:solidFill>
              </a:rPr>
              <a:t>MULTIPLE ADDRESSES </a:t>
            </a:r>
          </a:p>
          <a:p>
            <a:pPr marL="0" indent="0" algn="l" rtl="0">
              <a:buNone/>
            </a:pPr>
            <a:r>
              <a:rPr lang="en-US" sz="2000" dirty="0" smtClean="0"/>
              <a:t>On –arrival notations (such as</a:t>
            </a:r>
            <a:r>
              <a:rPr lang="en-US" sz="2000" dirty="0" smtClean="0">
                <a:solidFill>
                  <a:schemeClr val="accent1"/>
                </a:solidFill>
              </a:rPr>
              <a:t> CONFIDENTIAL: use it </a:t>
            </a:r>
            <a:r>
              <a:rPr lang="en-GB" sz="2000" dirty="0" smtClean="0"/>
              <a:t>when </a:t>
            </a:r>
            <a:r>
              <a:rPr lang="en-GB" sz="2000" dirty="0"/>
              <a:t>you want to share confidential information with another </a:t>
            </a:r>
            <a:r>
              <a:rPr lang="en-GB" sz="2000" dirty="0" smtClean="0"/>
              <a:t>business</a:t>
            </a:r>
            <a:r>
              <a:rPr lang="en-US" sz="2000" dirty="0" smtClean="0"/>
              <a:t>)  should type on the second line below the date , at left margin .type the notation in all-caps .press Enter 2 time to begin the inside address .</a:t>
            </a:r>
          </a:p>
          <a:p>
            <a:pPr marL="0" indent="0" algn="l" rtl="0">
              <a:buNone/>
            </a:pPr>
            <a:endParaRPr lang="ar-SA" dirty="0"/>
          </a:p>
        </p:txBody>
      </p:sp>
      <p:sp>
        <p:nvSpPr>
          <p:cNvPr id="4" name="Up Arrow Callout 3"/>
          <p:cNvSpPr/>
          <p:nvPr/>
        </p:nvSpPr>
        <p:spPr>
          <a:xfrm>
            <a:off x="381000" y="3048000"/>
            <a:ext cx="3200400" cy="3352800"/>
          </a:xfrm>
          <a:prstGeom prst="upArrowCallout">
            <a:avLst>
              <a:gd name="adj1" fmla="val 14627"/>
              <a:gd name="adj2" fmla="val 12669"/>
              <a:gd name="adj3" fmla="val 21889"/>
              <a:gd name="adj4" fmla="val 70384"/>
            </a:avLst>
          </a:prstGeom>
          <a:ln w="57150"/>
        </p:spPr>
        <p:style>
          <a:lnRef idx="2">
            <a:schemeClr val="accent1"/>
          </a:lnRef>
          <a:fillRef idx="1">
            <a:schemeClr val="lt1"/>
          </a:fillRef>
          <a:effectRef idx="0">
            <a:schemeClr val="accent1"/>
          </a:effectRef>
          <a:fontRef idx="minor">
            <a:schemeClr val="dk1"/>
          </a:fontRef>
        </p:style>
        <p:txBody>
          <a:bodyPr rtlCol="1" anchor="ctr"/>
          <a:lstStyle/>
          <a:p>
            <a:pPr algn="l"/>
            <a:endParaRPr lang="ar-QA" sz="1200" dirty="0" smtClean="0"/>
          </a:p>
          <a:p>
            <a:pPr algn="l"/>
            <a:endParaRPr lang="ar-QA" sz="1200" dirty="0" smtClean="0"/>
          </a:p>
          <a:p>
            <a:pPr algn="l"/>
            <a:endParaRPr lang="ar-QA" sz="1200" dirty="0"/>
          </a:p>
          <a:p>
            <a:pPr algn="l"/>
            <a:r>
              <a:rPr lang="en-US" sz="1200" b="1" dirty="0" smtClean="0">
                <a:solidFill>
                  <a:schemeClr val="accent1"/>
                </a:solidFill>
              </a:rPr>
              <a:t>5X</a:t>
            </a:r>
            <a:endParaRPr lang="ar-QA" sz="1200" b="1" dirty="0" smtClean="0">
              <a:solidFill>
                <a:schemeClr val="accent1"/>
              </a:solidFill>
            </a:endParaRPr>
          </a:p>
          <a:p>
            <a:pPr algn="l"/>
            <a:r>
              <a:rPr lang="en-US" sz="1200" dirty="0" smtClean="0"/>
              <a:t>November 19,20—</a:t>
            </a:r>
          </a:p>
          <a:p>
            <a:pPr algn="l"/>
            <a:r>
              <a:rPr lang="en-US" sz="1200" b="1" dirty="0" smtClean="0">
                <a:solidFill>
                  <a:schemeClr val="accent1"/>
                </a:solidFill>
              </a:rPr>
              <a:t>2X</a:t>
            </a:r>
          </a:p>
          <a:p>
            <a:pPr algn="l"/>
            <a:r>
              <a:rPr lang="en-US" sz="1200" dirty="0" smtClean="0"/>
              <a:t>CONFIDENTIAL</a:t>
            </a:r>
            <a:endParaRPr lang="ar-QA" sz="1200" dirty="0" smtClean="0"/>
          </a:p>
          <a:p>
            <a:pPr algn="l"/>
            <a:r>
              <a:rPr lang="en-US" sz="1200" b="1" dirty="0" smtClean="0">
                <a:solidFill>
                  <a:schemeClr val="accent1"/>
                </a:solidFill>
              </a:rPr>
              <a:t>2X </a:t>
            </a:r>
          </a:p>
          <a:p>
            <a:pPr algn="l"/>
            <a:r>
              <a:rPr lang="en-US" sz="1200" dirty="0" smtClean="0"/>
              <a:t>Dr.Kay Smith ,Professor    </a:t>
            </a:r>
          </a:p>
          <a:p>
            <a:pPr algn="l"/>
            <a:r>
              <a:rPr lang="en-US" sz="1200" dirty="0" smtClean="0"/>
              <a:t>Director of Business </a:t>
            </a:r>
          </a:p>
          <a:p>
            <a:pPr algn="l"/>
            <a:r>
              <a:rPr lang="en-US" sz="1200" dirty="0" smtClean="0"/>
              <a:t>Grove City College </a:t>
            </a:r>
          </a:p>
          <a:p>
            <a:pPr algn="l"/>
            <a:r>
              <a:rPr lang="en-US" sz="1200" dirty="0" smtClean="0"/>
              <a:t>Grove City, PA 1627 </a:t>
            </a:r>
          </a:p>
          <a:p>
            <a:pPr algn="l"/>
            <a:endParaRPr lang="ar-SA" dirty="0"/>
          </a:p>
        </p:txBody>
      </p:sp>
      <p:cxnSp>
        <p:nvCxnSpPr>
          <p:cNvPr id="7" name="Straight Arrow Connector 6"/>
          <p:cNvCxnSpPr/>
          <p:nvPr/>
        </p:nvCxnSpPr>
        <p:spPr>
          <a:xfrm>
            <a:off x="838200" y="449580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6" name="Straight Arrow Connector 5"/>
          <p:cNvCxnSpPr/>
          <p:nvPr/>
        </p:nvCxnSpPr>
        <p:spPr>
          <a:xfrm>
            <a:off x="838200" y="487680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8" name="Straight Arrow Connector 7"/>
          <p:cNvCxnSpPr/>
          <p:nvPr/>
        </p:nvCxnSpPr>
        <p:spPr>
          <a:xfrm>
            <a:off x="838200" y="529590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9" name="Slide Number Placeholder 8"/>
          <p:cNvSpPr>
            <a:spLocks noGrp="1"/>
          </p:cNvSpPr>
          <p:nvPr>
            <p:ph type="sldNum" sz="quarter" idx="12"/>
          </p:nvPr>
        </p:nvSpPr>
        <p:spPr/>
        <p:txBody>
          <a:bodyPr/>
          <a:lstStyle/>
          <a:p>
            <a:fld id="{D95AAE37-8674-49EA-9F93-F142AFB51BB0}" type="slidenum">
              <a:rPr lang="ar-SA" smtClean="0"/>
              <a:pPr/>
              <a:t>8</a:t>
            </a:fld>
            <a:endParaRPr lang="ar-SA"/>
          </a:p>
        </p:txBody>
      </p:sp>
    </p:spTree>
    <p:extLst>
      <p:ext uri="{BB962C8B-B14F-4D97-AF65-F5344CB8AC3E}">
        <p14:creationId xmlns:p14="http://schemas.microsoft.com/office/powerpoint/2010/main" val="1029813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Correspondence Features </a:t>
            </a:r>
            <a:endParaRPr lang="ar-SA" dirty="0"/>
          </a:p>
        </p:txBody>
      </p:sp>
      <p:sp>
        <p:nvSpPr>
          <p:cNvPr id="3" name="Content Placeholder 2"/>
          <p:cNvSpPr>
            <a:spLocks noGrp="1"/>
          </p:cNvSpPr>
          <p:nvPr>
            <p:ph sz="quarter" idx="1"/>
          </p:nvPr>
        </p:nvSpPr>
        <p:spPr/>
        <p:txBody>
          <a:bodyPr/>
          <a:lstStyle/>
          <a:p>
            <a:pPr marL="0" indent="0" algn="l" rtl="0">
              <a:buNone/>
            </a:pPr>
            <a:r>
              <a:rPr lang="en-US" dirty="0" smtClean="0">
                <a:solidFill>
                  <a:schemeClr val="accent1"/>
                </a:solidFill>
              </a:rPr>
              <a:t>SUBJECT LINES</a:t>
            </a:r>
          </a:p>
          <a:p>
            <a:pPr marL="0" indent="0" algn="l" rtl="0">
              <a:buNone/>
            </a:pPr>
            <a:r>
              <a:rPr lang="en-US" sz="2000" dirty="0" smtClean="0"/>
              <a:t>A subject line indicates what a letter  is about . Type the subject line below the salutation at left margin.</a:t>
            </a:r>
          </a:p>
          <a:p>
            <a:pPr marL="0" indent="0" algn="l" rtl="0">
              <a:buNone/>
            </a:pPr>
            <a:endParaRPr lang="ar-SA" dirty="0"/>
          </a:p>
        </p:txBody>
      </p:sp>
      <p:sp>
        <p:nvSpPr>
          <p:cNvPr id="4" name="Rounded Rectangle 3"/>
          <p:cNvSpPr/>
          <p:nvPr/>
        </p:nvSpPr>
        <p:spPr>
          <a:xfrm>
            <a:off x="2438400" y="2865120"/>
            <a:ext cx="4495800" cy="3962400"/>
          </a:xfrm>
          <a:prstGeom prst="roundRect">
            <a:avLst/>
          </a:prstGeom>
          <a:ln w="57150"/>
        </p:spPr>
        <p:style>
          <a:lnRef idx="2">
            <a:schemeClr val="accent1"/>
          </a:lnRef>
          <a:fillRef idx="1">
            <a:schemeClr val="lt1"/>
          </a:fillRef>
          <a:effectRef idx="0">
            <a:schemeClr val="accent1"/>
          </a:effectRef>
          <a:fontRef idx="minor">
            <a:schemeClr val="dk1"/>
          </a:fontRef>
        </p:style>
        <p:txBody>
          <a:bodyPr rtlCol="1" anchor="ctr"/>
          <a:lstStyle/>
          <a:p>
            <a:pPr algn="l"/>
            <a:r>
              <a:rPr lang="en-US" sz="1200" b="1" dirty="0" smtClean="0">
                <a:solidFill>
                  <a:schemeClr val="accent1"/>
                </a:solidFill>
              </a:rPr>
              <a:t>5X</a:t>
            </a:r>
            <a:endParaRPr lang="ar-QA" sz="1200" b="1" dirty="0" smtClean="0">
              <a:solidFill>
                <a:schemeClr val="accent1"/>
              </a:solidFill>
            </a:endParaRPr>
          </a:p>
          <a:p>
            <a:pPr algn="l"/>
            <a:r>
              <a:rPr lang="en-US" sz="1200" dirty="0" smtClean="0"/>
              <a:t>November 19,20—</a:t>
            </a:r>
            <a:endParaRPr lang="ar-QA" sz="1200" dirty="0" smtClean="0"/>
          </a:p>
          <a:p>
            <a:pPr algn="l"/>
            <a:r>
              <a:rPr lang="en-US" sz="1200" b="1" dirty="0" smtClean="0">
                <a:solidFill>
                  <a:schemeClr val="accent1"/>
                </a:solidFill>
              </a:rPr>
              <a:t>2X </a:t>
            </a:r>
          </a:p>
          <a:p>
            <a:pPr algn="l"/>
            <a:r>
              <a:rPr lang="en-US" sz="1200" dirty="0" smtClean="0"/>
              <a:t>Dr.Kay Smith ,Professor    </a:t>
            </a:r>
          </a:p>
          <a:p>
            <a:pPr algn="l"/>
            <a:r>
              <a:rPr lang="en-US" sz="1200" dirty="0" smtClean="0"/>
              <a:t>Director of Business </a:t>
            </a:r>
          </a:p>
          <a:p>
            <a:pPr algn="l"/>
            <a:r>
              <a:rPr lang="en-US" sz="1200" dirty="0" smtClean="0"/>
              <a:t>Grove City College </a:t>
            </a:r>
          </a:p>
          <a:p>
            <a:pPr algn="l"/>
            <a:r>
              <a:rPr lang="en-US" sz="1200" dirty="0" smtClean="0"/>
              <a:t>Grove City, PA 1627 </a:t>
            </a:r>
          </a:p>
          <a:p>
            <a:pPr algn="l"/>
            <a:r>
              <a:rPr lang="en-US" sz="1200" b="1" dirty="0" smtClean="0">
                <a:solidFill>
                  <a:schemeClr val="accent1"/>
                </a:solidFill>
              </a:rPr>
              <a:t>2X</a:t>
            </a:r>
            <a:endParaRPr lang="en-US" b="1" dirty="0" smtClean="0">
              <a:solidFill>
                <a:schemeClr val="accent1"/>
              </a:solidFill>
            </a:endParaRPr>
          </a:p>
          <a:p>
            <a:pPr algn="l"/>
            <a:r>
              <a:rPr lang="en-US" sz="1200" dirty="0" smtClean="0"/>
              <a:t>Dear Dr.Smith:</a:t>
            </a:r>
          </a:p>
          <a:p>
            <a:pPr algn="l"/>
            <a:r>
              <a:rPr lang="en-US" sz="1200" dirty="0" smtClean="0">
                <a:solidFill>
                  <a:schemeClr val="accent1"/>
                </a:solidFill>
              </a:rPr>
              <a:t>2X</a:t>
            </a:r>
          </a:p>
          <a:p>
            <a:pPr algn="l"/>
            <a:r>
              <a:rPr lang="en-US" sz="1200" dirty="0" smtClean="0"/>
              <a:t>Subject: Scholarship Awarded</a:t>
            </a:r>
          </a:p>
          <a:p>
            <a:pPr algn="l"/>
            <a:r>
              <a:rPr lang="en-US" sz="1200" b="1" dirty="0" smtClean="0">
                <a:solidFill>
                  <a:schemeClr val="accent1"/>
                </a:solidFill>
              </a:rPr>
              <a:t>2X</a:t>
            </a:r>
            <a:endParaRPr lang="en-US" sz="1200" b="1" dirty="0">
              <a:solidFill>
                <a:schemeClr val="accent1"/>
              </a:solidFill>
            </a:endParaRPr>
          </a:p>
          <a:p>
            <a:pPr algn="l"/>
            <a:r>
              <a:rPr lang="en-US" sz="1200" dirty="0" smtClean="0"/>
              <a:t>We are very pleased …………………………………………etc.</a:t>
            </a:r>
            <a:r>
              <a:rPr lang="en-US" dirty="0" smtClean="0"/>
              <a:t> </a:t>
            </a:r>
            <a:endParaRPr lang="en-US" dirty="0"/>
          </a:p>
        </p:txBody>
      </p:sp>
      <p:cxnSp>
        <p:nvCxnSpPr>
          <p:cNvPr id="6" name="Straight Arrow Connector 5"/>
          <p:cNvCxnSpPr/>
          <p:nvPr/>
        </p:nvCxnSpPr>
        <p:spPr>
          <a:xfrm>
            <a:off x="3048000" y="348996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8" name="Straight Arrow Connector 7"/>
          <p:cNvCxnSpPr/>
          <p:nvPr/>
        </p:nvCxnSpPr>
        <p:spPr>
          <a:xfrm>
            <a:off x="3048000" y="484632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9" name="Straight Arrow Connector 8"/>
          <p:cNvCxnSpPr/>
          <p:nvPr/>
        </p:nvCxnSpPr>
        <p:spPr>
          <a:xfrm>
            <a:off x="3048000" y="397002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0" name="Straight Arrow Connector 9"/>
          <p:cNvCxnSpPr/>
          <p:nvPr/>
        </p:nvCxnSpPr>
        <p:spPr>
          <a:xfrm>
            <a:off x="3048000" y="525780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1" name="Straight Arrow Connector 10"/>
          <p:cNvCxnSpPr/>
          <p:nvPr/>
        </p:nvCxnSpPr>
        <p:spPr>
          <a:xfrm>
            <a:off x="3048000" y="5638800"/>
            <a:ext cx="0" cy="228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2" name="Slide Number Placeholder 11"/>
          <p:cNvSpPr>
            <a:spLocks noGrp="1"/>
          </p:cNvSpPr>
          <p:nvPr>
            <p:ph type="sldNum" sz="quarter" idx="12"/>
          </p:nvPr>
        </p:nvSpPr>
        <p:spPr/>
        <p:txBody>
          <a:bodyPr/>
          <a:lstStyle/>
          <a:p>
            <a:fld id="{D95AAE37-8674-49EA-9F93-F142AFB51BB0}" type="slidenum">
              <a:rPr lang="ar-SA" smtClean="0"/>
              <a:pPr/>
              <a:t>9</a:t>
            </a:fld>
            <a:endParaRPr lang="ar-SA"/>
          </a:p>
        </p:txBody>
      </p:sp>
    </p:spTree>
    <p:extLst>
      <p:ext uri="{BB962C8B-B14F-4D97-AF65-F5344CB8AC3E}">
        <p14:creationId xmlns:p14="http://schemas.microsoft.com/office/powerpoint/2010/main" val="298692552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4391</TotalTime>
  <Words>1217</Words>
  <Application>Microsoft Office PowerPoint</Application>
  <PresentationFormat>On-screen Show (4:3)</PresentationFormat>
  <Paragraphs>210</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Civic</vt:lpstr>
      <vt:lpstr>Keyboarding &amp; document processing </vt:lpstr>
      <vt:lpstr>Objectives </vt:lpstr>
      <vt:lpstr>Multipage Letters </vt:lpstr>
      <vt:lpstr>Special Correspondence Features </vt:lpstr>
      <vt:lpstr>Special Correspondence Features </vt:lpstr>
      <vt:lpstr>Special Correspondence Features </vt:lpstr>
      <vt:lpstr>Special Correspondence Features </vt:lpstr>
      <vt:lpstr>Special Correspondence Features </vt:lpstr>
      <vt:lpstr>Special Correspondence Features </vt:lpstr>
      <vt:lpstr>Special Correspondence Features </vt:lpstr>
      <vt:lpstr>Special Correspondence Features </vt:lpstr>
      <vt:lpstr>Special Correspondence Features </vt:lpstr>
      <vt:lpstr>Special Correspondence Features </vt:lpstr>
      <vt:lpstr>Special Correspondence Features </vt:lpstr>
      <vt:lpstr>Special Correspondence Features </vt:lpstr>
      <vt:lpstr>Special Correspondence Features </vt:lpstr>
      <vt:lpstr>Special Correspondence Features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hend aloud</dc:creator>
  <cp:lastModifiedBy>user1</cp:lastModifiedBy>
  <cp:revision>42</cp:revision>
  <dcterms:created xsi:type="dcterms:W3CDTF">2014-10-02T23:14:48Z</dcterms:created>
  <dcterms:modified xsi:type="dcterms:W3CDTF">2015-02-13T16:24:27Z</dcterms:modified>
</cp:coreProperties>
</file>