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256" r:id="rId2"/>
    <p:sldId id="269" r:id="rId3"/>
    <p:sldId id="257" r:id="rId4"/>
    <p:sldId id="258" r:id="rId5"/>
    <p:sldId id="271" r:id="rId6"/>
    <p:sldId id="259" r:id="rId7"/>
    <p:sldId id="260" r:id="rId8"/>
    <p:sldId id="261" r:id="rId9"/>
    <p:sldId id="270" r:id="rId10"/>
    <p:sldId id="268" r:id="rId11"/>
    <p:sldId id="262" r:id="rId12"/>
    <p:sldId id="274" r:id="rId13"/>
    <p:sldId id="275" r:id="rId14"/>
    <p:sldId id="272" r:id="rId15"/>
    <p:sldId id="273"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3" r:id="rId33"/>
    <p:sldId id="294" r:id="rId34"/>
    <p:sldId id="295" r:id="rId35"/>
    <p:sldId id="296" r:id="rId36"/>
    <p:sldId id="26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7" d="100"/>
          <a:sy n="57" d="100"/>
        </p:scale>
        <p:origin x="-1746" y="-3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A208AC1-B9D5-4845-AE33-33A1D2C489A6}" type="datetimeFigureOut">
              <a:rPr lang="en-US" smtClean="0"/>
              <a:t>3/5/2015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8B76256-257F-4FEB-806C-D8C4FC1C13AD}" type="slidenum">
              <a:rPr lang="en-US" smtClean="0"/>
              <a:t>‹#›</a:t>
            </a:fld>
            <a:endParaRPr lang="en-US"/>
          </a:p>
        </p:txBody>
      </p:sp>
    </p:spTree>
    <p:extLst>
      <p:ext uri="{BB962C8B-B14F-4D97-AF65-F5344CB8AC3E}">
        <p14:creationId xmlns:p14="http://schemas.microsoft.com/office/powerpoint/2010/main" val="112904152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764DB83-BBEC-40AC-B3F3-0AD8202E6207}" type="datetime1">
              <a:rPr lang="en-US" smtClean="0"/>
              <a:t>3/5/2015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87C0B4-DF94-4EC4-9619-01A711CBB3FE}" type="datetime1">
              <a:rPr lang="en-US" smtClean="0"/>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B0743B-6414-4D92-82E4-E62882214C86}" type="datetime1">
              <a:rPr lang="en-US" smtClean="0"/>
              <a:t>3/5/2015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1C5416E-9CC7-4588-8A03-C36E08520396}" type="datetime1">
              <a:rPr lang="en-US" smtClean="0"/>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49FF8A5-D172-45B2-B654-D02B3B7B6E2D}" type="datetime1">
              <a:rPr lang="en-US" smtClean="0"/>
              <a:t>3/5/2015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452DB03-4866-4DE9-827A-928593F24CF5}" type="datetime1">
              <a:rPr lang="en-US" smtClean="0"/>
              <a:t>3/5/2015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913A531-C4FE-4C69-B440-D7F428B81B63}" type="datetime1">
              <a:rPr lang="en-US" smtClean="0"/>
              <a:t>3/5/2015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6ABAFD-673C-431D-9AD4-B9A14A3AB44D}" type="datetime1">
              <a:rPr lang="en-US" smtClean="0"/>
              <a:t>3/5/2015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3993456-7127-47D3-A3E5-850DEC399229}" type="datetime1">
              <a:rPr lang="en-US" smtClean="0"/>
              <a:t>3/5/2015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FC1D7E4-A445-4E94-B3C3-B354CEA897D7}" type="datetime1">
              <a:rPr lang="en-US" smtClean="0"/>
              <a:t>3/5/2015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99FA29C-69C1-4ACF-95A4-3AB85921BBC0}" type="datetime1">
              <a:rPr lang="en-US" smtClean="0"/>
              <a:t>3/5/2015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437060D-03E7-4B1F-AACC-BDC298DAFFBE}" type="datetime1">
              <a:rPr lang="en-US" smtClean="0"/>
              <a:t>3/5/2015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Using good technique</a:t>
            </a:r>
            <a:endParaRPr lang="en-US" dirty="0"/>
          </a:p>
        </p:txBody>
      </p:sp>
      <p:sp>
        <p:nvSpPr>
          <p:cNvPr id="2" name="Title 1"/>
          <p:cNvSpPr>
            <a:spLocks noGrp="1"/>
          </p:cNvSpPr>
          <p:nvPr>
            <p:ph type="ctrTitle"/>
          </p:nvPr>
        </p:nvSpPr>
        <p:spPr/>
        <p:txBody>
          <a:bodyPr/>
          <a:lstStyle/>
          <a:p>
            <a:r>
              <a:rPr lang="en-US" dirty="0" smtClean="0"/>
              <a:t>Keyboarding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549082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that!!!!</a:t>
            </a:r>
            <a:endParaRPr lang="en-US" dirty="0"/>
          </a:p>
        </p:txBody>
      </p:sp>
      <p:sp>
        <p:nvSpPr>
          <p:cNvPr id="3" name="Content Placeholder 2"/>
          <p:cNvSpPr>
            <a:spLocks noGrp="1"/>
          </p:cNvSpPr>
          <p:nvPr>
            <p:ph sz="quarter" idx="1"/>
          </p:nvPr>
        </p:nvSpPr>
        <p:spPr>
          <a:xfrm>
            <a:off x="228600" y="2057400"/>
            <a:ext cx="8503920" cy="4572000"/>
          </a:xfrm>
        </p:spPr>
        <p:txBody>
          <a:bodyPr>
            <a:normAutofit/>
          </a:bodyPr>
          <a:lstStyle/>
          <a:p>
            <a:r>
              <a:rPr lang="en-US" sz="3200" dirty="0"/>
              <a:t>** CTS : nerve disease that happen when you put your hand in a wrong way. </a:t>
            </a:r>
          </a:p>
          <a:p>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757551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Eyes</a:t>
            </a:r>
            <a:endParaRPr lang="en-US" dirty="0"/>
          </a:p>
        </p:txBody>
      </p:sp>
      <p:sp>
        <p:nvSpPr>
          <p:cNvPr id="3" name="Content Placeholder 2"/>
          <p:cNvSpPr>
            <a:spLocks noGrp="1"/>
          </p:cNvSpPr>
          <p:nvPr>
            <p:ph sz="quarter" idx="1"/>
          </p:nvPr>
        </p:nvSpPr>
        <p:spPr/>
        <p:txBody>
          <a:bodyPr>
            <a:normAutofit/>
          </a:bodyPr>
          <a:lstStyle/>
          <a:p>
            <a:r>
              <a:rPr lang="en-US" sz="3200" dirty="0" smtClean="0"/>
              <a:t>Off of the keyboard at all times.</a:t>
            </a:r>
          </a:p>
          <a:p>
            <a:r>
              <a:rPr lang="en-US" sz="3200" dirty="0" smtClean="0"/>
              <a:t>Either on the screen or what you are typing from.</a:t>
            </a:r>
          </a:p>
          <a:p>
            <a:pPr marL="0" indent="0">
              <a:buNone/>
            </a:pPr>
            <a:endParaRPr lang="en-US"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124201"/>
            <a:ext cx="4867275" cy="2856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829165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keyboard functions</a:t>
            </a:r>
            <a:endParaRPr lang="ar-SA" dirty="0"/>
          </a:p>
        </p:txBody>
      </p:sp>
      <p:pic>
        <p:nvPicPr>
          <p:cNvPr id="61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27200" y="1905000"/>
            <a:ext cx="8916800" cy="4170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1370296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وظائف لوحة المفاتيح </a:t>
            </a:r>
            <a:endParaRPr lang="ar-SA" dirty="0"/>
          </a:p>
        </p:txBody>
      </p:sp>
      <p:pic>
        <p:nvPicPr>
          <p:cNvPr id="717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35330" y="1600200"/>
            <a:ext cx="8251469" cy="4876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438595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Autofit/>
          </a:bodyPr>
          <a:lstStyle/>
          <a:p>
            <a:r>
              <a:rPr lang="en-US" sz="2800" dirty="0" smtClean="0"/>
              <a:t/>
            </a:r>
            <a:br>
              <a:rPr lang="en-US" sz="2800" dirty="0" smtClean="0"/>
            </a:br>
            <a:r>
              <a:rPr lang="en-US" sz="2800" dirty="0"/>
              <a:t/>
            </a:r>
            <a:br>
              <a:rPr lang="en-US" sz="2800" dirty="0"/>
            </a:br>
            <a:r>
              <a:rPr lang="en-US" sz="2800" dirty="0" smtClean="0"/>
              <a:t>Where </a:t>
            </a:r>
            <a:r>
              <a:rPr lang="en-US" sz="2800" dirty="0"/>
              <a:t>should fingers be placed on the keyboard?</a:t>
            </a:r>
            <a:br>
              <a:rPr lang="en-US" sz="2800" dirty="0"/>
            </a:br>
            <a:endParaRPr lang="ar-SA" sz="2800" dirty="0"/>
          </a:p>
        </p:txBody>
      </p:sp>
      <p:sp>
        <p:nvSpPr>
          <p:cNvPr id="3" name="Content Placeholder 2"/>
          <p:cNvSpPr>
            <a:spLocks noGrp="1"/>
          </p:cNvSpPr>
          <p:nvPr>
            <p:ph sz="quarter" idx="1"/>
          </p:nvPr>
        </p:nvSpPr>
        <p:spPr/>
        <p:txBody>
          <a:bodyPr/>
          <a:lstStyle/>
          <a:p>
            <a:pPr marL="0" indent="0">
              <a:buNone/>
            </a:pPr>
            <a:r>
              <a:rPr lang="en-US" dirty="0"/>
              <a:t>As can be seen in the picture below, your left-hand fingers should be resting over the A, S, D, and F keys and your right-hand fingers should be placed over the J, K, L, and ; keys.  Your thumbs should either be in the air or very lightly lying on the space bar key</a:t>
            </a:r>
            <a:r>
              <a:rPr lang="en-US" dirty="0" smtClean="0"/>
              <a:t>.</a:t>
            </a:r>
          </a:p>
          <a:p>
            <a:pPr marL="0" indent="0">
              <a:buNone/>
            </a:pP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454270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
            </a:r>
            <a:br>
              <a:rPr lang="en-US" sz="2400" dirty="0" smtClean="0"/>
            </a:br>
            <a:r>
              <a:rPr lang="en-US" sz="2400" dirty="0"/>
              <a:t/>
            </a:r>
            <a:br>
              <a:rPr lang="en-US" sz="2400" dirty="0"/>
            </a:br>
            <a:r>
              <a:rPr lang="en-US" sz="2400" dirty="0" smtClean="0"/>
              <a:t>Where </a:t>
            </a:r>
            <a:r>
              <a:rPr lang="en-US" sz="2400" dirty="0"/>
              <a:t>should fingers be placed on the keyboard?</a:t>
            </a:r>
            <a:br>
              <a:rPr lang="en-US" sz="2400" dirty="0"/>
            </a:br>
            <a:endParaRPr lang="ar-SA" sz="2400" dirty="0"/>
          </a:p>
        </p:txBody>
      </p:sp>
      <p:pic>
        <p:nvPicPr>
          <p:cNvPr id="512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43000" y="1295400"/>
            <a:ext cx="68580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4913410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fingers press each key on the keyboard?</a:t>
            </a:r>
            <a:br>
              <a:rPr lang="en-US" sz="2400" dirty="0"/>
            </a:br>
            <a:endParaRPr lang="ar-SA" sz="2400" dirty="0"/>
          </a:p>
        </p:txBody>
      </p:sp>
      <p:sp>
        <p:nvSpPr>
          <p:cNvPr id="3" name="Content Placeholder 2"/>
          <p:cNvSpPr>
            <a:spLocks noGrp="1"/>
          </p:cNvSpPr>
          <p:nvPr>
            <p:ph sz="quarter" idx="1"/>
          </p:nvPr>
        </p:nvSpPr>
        <p:spPr/>
        <p:txBody>
          <a:bodyPr/>
          <a:lstStyle/>
          <a:p>
            <a:r>
              <a:rPr lang="en-US" dirty="0"/>
              <a:t>In the below table, we've listed the home row keys in the top blue bar and each of the keys that finger presses. As seen in this table, both pinkies, especially the right-hand pinky, are responsible for the most keys on the keyboard.</a:t>
            </a: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3748883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fingers press each key on the keyboard?</a:t>
            </a:r>
            <a:br>
              <a:rPr lang="en-US" sz="2400" dirty="0"/>
            </a:br>
            <a:endParaRPr lang="ar-SA" sz="2400" dirty="0"/>
          </a:p>
        </p:txBody>
      </p:sp>
      <p:pic>
        <p:nvPicPr>
          <p:cNvPr id="921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28601" y="1676400"/>
            <a:ext cx="8406606"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6844231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fingers press each key on the keyboard?</a:t>
            </a:r>
            <a:br>
              <a:rPr lang="en-US" sz="2400" dirty="0"/>
            </a:br>
            <a:endParaRPr lang="ar-SA" sz="2400" dirty="0"/>
          </a:p>
        </p:txBody>
      </p:sp>
      <p:sp>
        <p:nvSpPr>
          <p:cNvPr id="3" name="Content Placeholder 2"/>
          <p:cNvSpPr>
            <a:spLocks noGrp="1"/>
          </p:cNvSpPr>
          <p:nvPr>
            <p:ph sz="quarter" idx="1"/>
          </p:nvPr>
        </p:nvSpPr>
        <p:spPr/>
        <p:txBody>
          <a:bodyPr/>
          <a:lstStyle/>
          <a:p>
            <a:pPr marL="0" indent="0">
              <a:buNone/>
            </a:pPr>
            <a:r>
              <a:rPr lang="en-US" dirty="0"/>
              <a:t>The thumbs are responsible for the space bar, each of the Alt keys on the keyboard, and the Windows key or Option key depending on your computer.</a:t>
            </a: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3577338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fingers press each key on </a:t>
            </a:r>
            <a:r>
              <a:rPr lang="en-US" sz="2400" dirty="0" smtClean="0"/>
              <a:t>the English  </a:t>
            </a:r>
            <a:r>
              <a:rPr lang="en-US" sz="2400" dirty="0"/>
              <a:t>keyboard?</a:t>
            </a:r>
            <a:br>
              <a:rPr lang="en-US" sz="2400" dirty="0"/>
            </a:br>
            <a:endParaRPr lang="ar-SA" sz="2400" dirty="0"/>
          </a:p>
        </p:txBody>
      </p:sp>
      <p:pic>
        <p:nvPicPr>
          <p:cNvPr id="1024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33400" y="1646237"/>
            <a:ext cx="7924800"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988350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keyboarding objectives </a:t>
            </a:r>
          </a:p>
        </p:txBody>
      </p:sp>
      <p:sp>
        <p:nvSpPr>
          <p:cNvPr id="3" name="Content Placeholder 2"/>
          <p:cNvSpPr>
            <a:spLocks noGrp="1"/>
          </p:cNvSpPr>
          <p:nvPr>
            <p:ph sz="quarter" idx="1"/>
          </p:nvPr>
        </p:nvSpPr>
        <p:spPr/>
        <p:txBody>
          <a:bodyPr>
            <a:normAutofit/>
          </a:bodyPr>
          <a:lstStyle/>
          <a:p>
            <a:r>
              <a:rPr lang="en-US" sz="2800" dirty="0" smtClean="0"/>
              <a:t>The ability to enter text by using the correct fingers without looking at the keys.</a:t>
            </a:r>
          </a:p>
          <a:p>
            <a:r>
              <a:rPr lang="en-US" sz="2800" dirty="0" smtClean="0"/>
              <a:t>Having keyboarding skills will enable you to use the computer more effectively and be more productive.</a:t>
            </a:r>
          </a:p>
          <a:p>
            <a:r>
              <a:rPr lang="en-US" sz="2800" dirty="0" smtClean="0"/>
              <a:t>We will continue to practice and develop your skills, as well as improve your speed and accuracy.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1503638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2400" dirty="0" smtClean="0"/>
              <a:t>الكتابة </a:t>
            </a:r>
            <a:r>
              <a:rPr lang="ar-SA" sz="2400" dirty="0"/>
              <a:t>على لوحة المفاتيح باللغة العربية</a:t>
            </a:r>
          </a:p>
        </p:txBody>
      </p:sp>
      <p:sp>
        <p:nvSpPr>
          <p:cNvPr id="3" name="Content Placeholder 2"/>
          <p:cNvSpPr>
            <a:spLocks noGrp="1"/>
          </p:cNvSpPr>
          <p:nvPr>
            <p:ph sz="quarter" idx="1"/>
          </p:nvPr>
        </p:nvSpPr>
        <p:spPr/>
        <p:txBody>
          <a:bodyPr>
            <a:normAutofit lnSpcReduction="10000"/>
          </a:bodyPr>
          <a:lstStyle/>
          <a:p>
            <a:pPr marL="0" indent="0" algn="r">
              <a:buNone/>
            </a:pPr>
            <a:r>
              <a:rPr lang="ar-SA" b="1" dirty="0" smtClean="0">
                <a:solidFill>
                  <a:schemeClr val="accent1"/>
                </a:solidFill>
              </a:rPr>
              <a:t>تتكون لوحة المفاتيح من خمسة أسطر هي :-</a:t>
            </a:r>
          </a:p>
          <a:p>
            <a:pPr algn="r" rtl="1"/>
            <a:r>
              <a:rPr lang="ar-SA" dirty="0"/>
              <a:t>  </a:t>
            </a:r>
            <a:r>
              <a:rPr lang="ar-SA" sz="2600" dirty="0"/>
              <a:t>السطر الثاني ونطلق عليه صف الارتكاز.</a:t>
            </a:r>
          </a:p>
          <a:p>
            <a:pPr algn="r" rtl="1"/>
            <a:r>
              <a:rPr lang="ar-SA" sz="2600" dirty="0"/>
              <a:t>   السطر الأول (تحت سطر الارتكاز) ونطلق عليه الصف السفلي.</a:t>
            </a:r>
          </a:p>
          <a:p>
            <a:pPr algn="r" rtl="1"/>
            <a:r>
              <a:rPr lang="ar-SA" sz="2600" dirty="0"/>
              <a:t>  السطر الثالث (فوق سطر الارتكاز) ونطلق عليه الصف العلوي.</a:t>
            </a:r>
          </a:p>
          <a:p>
            <a:pPr algn="r" rtl="1"/>
            <a:r>
              <a:rPr lang="ar-SA" sz="2600" dirty="0"/>
              <a:t>   السطر الرابع (أول سطر من فوق – فوق السطر العلوي) ونطلق عليه سطر الأرقام.</a:t>
            </a:r>
          </a:p>
          <a:p>
            <a:pPr algn="r" rtl="1"/>
            <a:r>
              <a:rPr lang="ar-SA" sz="2600" dirty="0"/>
              <a:t>   مسطرة المسافة (أخر سطر – تحت السطر السفلي) ونطلق عليه أيضا سطر زر المسافة، ولقد أطلق عليه هذا الاسم لأن أهم زر فيه هو زر المسافة وهو يشكل حوالي معظم حجم السطر، ونستخدم هذا الزر لعمل مسافة بين كلمة وأخرى.</a:t>
            </a:r>
          </a:p>
          <a:p>
            <a:pPr marL="0" indent="0" rtl="1">
              <a:buNone/>
            </a:pPr>
            <a:r>
              <a:rPr lang="ar-SA" sz="2600" dirty="0"/>
              <a:t> </a:t>
            </a:r>
          </a:p>
          <a:p>
            <a:pPr marL="0" indent="0">
              <a:buNone/>
            </a:pP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909355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rmAutofit fontScale="90000"/>
          </a:bodyPr>
          <a:lstStyle/>
          <a:p>
            <a:r>
              <a:rPr lang="ar-SA" b="1" dirty="0" smtClean="0"/>
              <a:t/>
            </a:r>
            <a:br>
              <a:rPr lang="ar-SA" b="1" dirty="0" smtClean="0"/>
            </a:br>
            <a:r>
              <a:rPr lang="ar-SA" b="1" dirty="0"/>
              <a:t/>
            </a:r>
            <a:br>
              <a:rPr lang="ar-SA" b="1" dirty="0"/>
            </a:br>
            <a:r>
              <a:rPr lang="ar-SA" b="1" dirty="0" smtClean="0"/>
              <a:t/>
            </a:r>
            <a:br>
              <a:rPr lang="ar-SA" b="1" dirty="0" smtClean="0"/>
            </a:br>
            <a:r>
              <a:rPr lang="ar-SA" b="1" dirty="0"/>
              <a:t/>
            </a:r>
            <a:br>
              <a:rPr lang="ar-SA" b="1" dirty="0"/>
            </a:br>
            <a:r>
              <a:rPr lang="ar-SA" b="1" dirty="0" smtClean="0"/>
              <a:t>الصف </a:t>
            </a:r>
            <a:r>
              <a:rPr lang="ar-SA" b="1" dirty="0"/>
              <a:t>الثاني - الارتكاز</a:t>
            </a:r>
            <a:br>
              <a:rPr lang="ar-SA" b="1" dirty="0"/>
            </a:br>
            <a:endParaRPr lang="ar-SA" dirty="0"/>
          </a:p>
        </p:txBody>
      </p:sp>
      <p:sp>
        <p:nvSpPr>
          <p:cNvPr id="3" name="Content Placeholder 2"/>
          <p:cNvSpPr>
            <a:spLocks noGrp="1"/>
          </p:cNvSpPr>
          <p:nvPr>
            <p:ph sz="quarter" idx="1"/>
          </p:nvPr>
        </p:nvSpPr>
        <p:spPr/>
        <p:txBody>
          <a:bodyPr>
            <a:normAutofit/>
          </a:bodyPr>
          <a:lstStyle/>
          <a:p>
            <a:pPr algn="r" rtl="1"/>
            <a:r>
              <a:rPr lang="ar-SA" sz="2800" dirty="0">
                <a:cs typeface="+mj-cs"/>
              </a:rPr>
              <a:t>يتكون صف الارتكاز من 11 زر أساسي في معظم لوحات المفاتيح، وإذا قمنا بتلمس هذه الأزرار بأصابعنا، سنجد أن هناك زرين مميزين من ناحية الملمس عن باقي الأزرار، حيث توجد على سطحهما نتوءات بارزة يمكن تحسسها. وهما الزرين   </a:t>
            </a:r>
            <a:r>
              <a:rPr lang="en-US" sz="2800" dirty="0">
                <a:cs typeface="+mj-cs"/>
              </a:rPr>
              <a:t>F</a:t>
            </a:r>
            <a:r>
              <a:rPr lang="ar-SA" sz="2800" dirty="0">
                <a:cs typeface="+mj-cs"/>
              </a:rPr>
              <a:t>و </a:t>
            </a:r>
            <a:r>
              <a:rPr lang="en-US" sz="2800" dirty="0">
                <a:cs typeface="+mj-cs"/>
              </a:rPr>
              <a:t>J، </a:t>
            </a:r>
            <a:r>
              <a:rPr lang="ar-SA" sz="2800" dirty="0">
                <a:cs typeface="+mj-cs"/>
              </a:rPr>
              <a:t>أو (ت) و (ب). ونطلق على هاذين الزرين (زرا الشاهدين أو زرا السبابة) حيث يجب وضع إصبع الشاهد (السبابة) لليد اليمنى على زر ال  </a:t>
            </a:r>
            <a:r>
              <a:rPr lang="en-US" sz="2800" dirty="0">
                <a:cs typeface="+mj-cs"/>
              </a:rPr>
              <a:t>J </a:t>
            </a:r>
            <a:r>
              <a:rPr lang="ar-SA" sz="2800" dirty="0">
                <a:cs typeface="+mj-cs"/>
              </a:rPr>
              <a:t>وإصبع الشاهد (السبابة) لليد اليسرى على زر ال </a:t>
            </a:r>
            <a:r>
              <a:rPr lang="en-US" sz="2800" dirty="0">
                <a:cs typeface="+mj-cs"/>
              </a:rPr>
              <a:t>F </a:t>
            </a:r>
            <a:r>
              <a:rPr lang="ar-SA" sz="2800" dirty="0">
                <a:cs typeface="+mj-cs"/>
              </a:rPr>
              <a:t>ثم نقوم بوضع الأصابع (الخنصر والبنصر والوسطى) بالتتالي على الأزرار التالية له وبهذا يكون ترتيب أصابعنا على الحروف بهذا الشكل:</a:t>
            </a:r>
            <a:r>
              <a:rPr lang="ar-SA" sz="2800" b="1" dirty="0"/>
              <a:t>-</a:t>
            </a:r>
            <a:endParaRPr lang="ar-SA"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1535108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rmAutofit fontScale="90000"/>
          </a:bodyPr>
          <a:lstStyle/>
          <a:p>
            <a:r>
              <a:rPr lang="ar-SA" b="1" dirty="0" smtClean="0"/>
              <a:t/>
            </a:r>
            <a:br>
              <a:rPr lang="ar-SA" b="1" dirty="0" smtClean="0"/>
            </a:br>
            <a:r>
              <a:rPr lang="ar-SA" b="1" dirty="0"/>
              <a:t/>
            </a:r>
            <a:br>
              <a:rPr lang="ar-SA" b="1" dirty="0"/>
            </a:br>
            <a:r>
              <a:rPr lang="ar-SA" b="1" dirty="0" smtClean="0"/>
              <a:t/>
            </a:r>
            <a:br>
              <a:rPr lang="ar-SA" b="1" dirty="0" smtClean="0"/>
            </a:br>
            <a:r>
              <a:rPr lang="ar-SA" b="1" dirty="0"/>
              <a:t/>
            </a:r>
            <a:br>
              <a:rPr lang="ar-SA" b="1" dirty="0"/>
            </a:br>
            <a:r>
              <a:rPr lang="ar-SA" b="1" dirty="0" smtClean="0"/>
              <a:t>الصف </a:t>
            </a:r>
            <a:r>
              <a:rPr lang="ar-SA" b="1" dirty="0"/>
              <a:t>الثاني - الارتكاز</a:t>
            </a:r>
            <a:br>
              <a:rPr lang="ar-SA" b="1" dirty="0"/>
            </a:br>
            <a:endParaRPr lang="ar-SA"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894" y="1447801"/>
            <a:ext cx="7569905"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1113738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السطر الثالث - العلوي</a:t>
            </a:r>
            <a:endParaRPr lang="ar-SA" dirty="0"/>
          </a:p>
        </p:txBody>
      </p:sp>
      <p:sp>
        <p:nvSpPr>
          <p:cNvPr id="3" name="Content Placeholder 2"/>
          <p:cNvSpPr>
            <a:spLocks noGrp="1"/>
          </p:cNvSpPr>
          <p:nvPr>
            <p:ph sz="quarter" idx="1"/>
          </p:nvPr>
        </p:nvSpPr>
        <p:spPr/>
        <p:txBody>
          <a:bodyPr/>
          <a:lstStyle/>
          <a:p>
            <a:pPr algn="r" rtl="1"/>
            <a:r>
              <a:rPr lang="ar-SA" b="1" dirty="0"/>
              <a:t>ولضغط أي زر على السطر العلوي نقوم برفع أقرب إصبع عن سطر الارتكاز لذلك </a:t>
            </a:r>
            <a:r>
              <a:rPr lang="ar-SA" b="1" dirty="0" smtClean="0"/>
              <a:t>الزر وضغطه, </a:t>
            </a:r>
            <a:r>
              <a:rPr lang="ar-SA" b="1" dirty="0"/>
              <a:t>ثم إعادة الإصبع لمكانه الأصلي في صف الارتكاز</a:t>
            </a:r>
            <a:r>
              <a:rPr lang="ar-SA" b="1" dirty="0" smtClean="0"/>
              <a:t>.</a:t>
            </a:r>
          </a:p>
          <a:p>
            <a:pPr marL="0" indent="0" algn="r" rtl="1">
              <a:buNone/>
            </a:pP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0730332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السطر الثالث - العلوي</a:t>
            </a:r>
            <a:endParaRPr lang="ar-S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024" y="1871663"/>
            <a:ext cx="7307975" cy="416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1136237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السطر الأول - السفلي</a:t>
            </a:r>
            <a:endParaRPr lang="ar-SA" dirty="0"/>
          </a:p>
        </p:txBody>
      </p:sp>
      <p:sp>
        <p:nvSpPr>
          <p:cNvPr id="3" name="Content Placeholder 2"/>
          <p:cNvSpPr>
            <a:spLocks noGrp="1"/>
          </p:cNvSpPr>
          <p:nvPr>
            <p:ph sz="quarter" idx="1"/>
          </p:nvPr>
        </p:nvSpPr>
        <p:spPr/>
        <p:txBody>
          <a:bodyPr/>
          <a:lstStyle/>
          <a:p>
            <a:pPr algn="r" rtl="1"/>
            <a:r>
              <a:rPr lang="ar-SA" b="1" dirty="0"/>
              <a:t> ولضغط أي زر على السطر السفلي نقوم برفع أقرب إصبع عن سطر الارتكاز لذلك الزر وضغطه ثم إعادة الإصبع </a:t>
            </a:r>
            <a:r>
              <a:rPr lang="ar-SA" b="1" dirty="0" smtClean="0"/>
              <a:t>لمكانه </a:t>
            </a:r>
            <a:r>
              <a:rPr lang="ar-SA" b="1" dirty="0"/>
              <a:t>الأصلي في صف الارتكاز</a:t>
            </a:r>
            <a:r>
              <a:rPr lang="ar-SA" b="1" dirty="0" smtClean="0"/>
              <a:t>.</a:t>
            </a:r>
          </a:p>
          <a:p>
            <a:pPr marL="0" indent="0" algn="r" rtl="1">
              <a:buNone/>
            </a:pP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8925826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السطر الأول - السفلي</a:t>
            </a:r>
            <a:endParaRPr lang="ar-SA"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184" y="1504950"/>
            <a:ext cx="7868216" cy="475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42752929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السطر الرابع – الأرقام</a:t>
            </a:r>
            <a:endParaRPr lang="ar-SA" dirty="0"/>
          </a:p>
        </p:txBody>
      </p:sp>
      <p:sp>
        <p:nvSpPr>
          <p:cNvPr id="3" name="Content Placeholder 2"/>
          <p:cNvSpPr>
            <a:spLocks noGrp="1"/>
          </p:cNvSpPr>
          <p:nvPr>
            <p:ph sz="quarter" idx="1"/>
          </p:nvPr>
        </p:nvSpPr>
        <p:spPr/>
        <p:txBody>
          <a:bodyPr/>
          <a:lstStyle/>
          <a:p>
            <a:pPr algn="r" rtl="1"/>
            <a:r>
              <a:rPr lang="ar-SA" b="1" dirty="0"/>
              <a:t>ولضغط أي زر على سطر الأرقام نقوم برفع أقرب إصبع عن سطر الارتكاز لذلك الزر وضغطه ثم إعادة الإصبع لمكانه الأصلي في صف الارتكاز.</a:t>
            </a: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5142412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السطر الرابع – الأرقام</a:t>
            </a:r>
            <a:endParaRPr lang="ar-SA" dirty="0"/>
          </a:p>
        </p:txBody>
      </p:sp>
      <p:pic>
        <p:nvPicPr>
          <p:cNvPr id="1433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762000" y="1828800"/>
            <a:ext cx="7942725" cy="395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10423106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3" name="Content Placeholder 2"/>
          <p:cNvSpPr>
            <a:spLocks noGrp="1"/>
          </p:cNvSpPr>
          <p:nvPr>
            <p:ph sz="quarter" idx="1"/>
          </p:nvPr>
        </p:nvSpPr>
        <p:spPr/>
        <p:txBody>
          <a:bodyPr/>
          <a:lstStyle/>
          <a:p>
            <a:pPr algn="r" rtl="1"/>
            <a:r>
              <a:rPr lang="ar-SA" b="1" dirty="0"/>
              <a:t> </a:t>
            </a:r>
            <a:r>
              <a:rPr lang="ar-SA" dirty="0"/>
              <a:t>هناك مجموعة من الأزرار للوظائف الخاصة موجودة في جسم قسم الآلة الكاتبة من لوحة المفاتيح، ذكرنا بعضها في شرحنا السابق، وبعضها الآخر لم نشرحه، وفيما يلي سرد مع شرح لهذه الأزرار:-</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1406665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definition of keyboard</a:t>
            </a:r>
          </a:p>
        </p:txBody>
      </p:sp>
      <p:sp>
        <p:nvSpPr>
          <p:cNvPr id="3" name="Content Placeholder 2"/>
          <p:cNvSpPr>
            <a:spLocks noGrp="1"/>
          </p:cNvSpPr>
          <p:nvPr>
            <p:ph sz="quarter" idx="1"/>
          </p:nvPr>
        </p:nvSpPr>
        <p:spPr/>
        <p:txBody>
          <a:bodyPr>
            <a:normAutofit/>
          </a:bodyPr>
          <a:lstStyle/>
          <a:p>
            <a:r>
              <a:rPr lang="en-US" sz="2800" dirty="0"/>
              <a:t>External input device used to type data into some sort of computer system whether it be a mobile device, a personal computer, or another electronic machine. </a:t>
            </a:r>
            <a:endParaRPr lang="en-US" sz="2800" dirty="0" smtClean="0"/>
          </a:p>
          <a:p>
            <a:r>
              <a:rPr lang="en-US" sz="2800" dirty="0" smtClean="0"/>
              <a:t>A </a:t>
            </a:r>
            <a:r>
              <a:rPr lang="en-US" sz="2800" dirty="0"/>
              <a:t>keyboard usually includes alphabetic, numerical, and common symbols used in everyday transcription.</a:t>
            </a:r>
            <a:br>
              <a:rPr lang="en-US" sz="2800" dirty="0"/>
            </a:br>
            <a:r>
              <a:rPr lang="en-US" sz="2800" dirty="0"/>
              <a:t/>
            </a:r>
            <a:br>
              <a:rPr lang="en-US" sz="2800" dirty="0"/>
            </a:b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144063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3" name="Content Placeholder 2"/>
          <p:cNvSpPr>
            <a:spLocks noGrp="1"/>
          </p:cNvSpPr>
          <p:nvPr>
            <p:ph sz="quarter" idx="1"/>
          </p:nvPr>
        </p:nvSpPr>
        <p:spPr/>
        <p:txBody>
          <a:bodyPr/>
          <a:lstStyle/>
          <a:p>
            <a:pPr marL="0" indent="0" algn="r" rtl="1">
              <a:buNone/>
            </a:pPr>
            <a:r>
              <a:rPr lang="ar-SA" b="1" dirty="0"/>
              <a:t> </a:t>
            </a:r>
            <a:r>
              <a:rPr lang="ar-SA" b="1" dirty="0">
                <a:solidFill>
                  <a:schemeClr val="accent1"/>
                </a:solidFill>
              </a:rPr>
              <a:t>زر الرفع </a:t>
            </a:r>
            <a:r>
              <a:rPr lang="en-US" b="1" dirty="0" smtClean="0">
                <a:solidFill>
                  <a:schemeClr val="accent1"/>
                </a:solidFill>
              </a:rPr>
              <a:t>Shift</a:t>
            </a:r>
            <a:r>
              <a:rPr lang="en-US" b="1" dirty="0">
                <a:solidFill>
                  <a:schemeClr val="accent1"/>
                </a:solidFill>
              </a:rPr>
              <a:t>) </a:t>
            </a:r>
            <a:r>
              <a:rPr lang="ar-SA" b="1" dirty="0" smtClean="0">
                <a:solidFill>
                  <a:schemeClr val="accent1"/>
                </a:solidFill>
              </a:rPr>
              <a:t>):-</a:t>
            </a:r>
          </a:p>
          <a:p>
            <a:pPr marL="0" indent="0" algn="r" rtl="1">
              <a:buNone/>
            </a:pPr>
            <a:r>
              <a:rPr lang="ar-SA" sz="2400" dirty="0" smtClean="0"/>
              <a:t>أحيانا </a:t>
            </a:r>
            <a:r>
              <a:rPr lang="ar-SA" sz="2400" dirty="0"/>
              <a:t>لا يُكتب على هذا الزر في لوحة المفاتيح كلمة </a:t>
            </a:r>
            <a:r>
              <a:rPr lang="en-US" sz="2400" dirty="0"/>
              <a:t>Shift </a:t>
            </a:r>
            <a:r>
              <a:rPr lang="ar-SA" sz="2400" dirty="0"/>
              <a:t>بل يُكتفى بوضع سهم للأعلى    ، وأحيانا تكتب كلمة </a:t>
            </a:r>
            <a:r>
              <a:rPr lang="en-US" sz="2400" dirty="0"/>
              <a:t>Shift </a:t>
            </a:r>
            <a:r>
              <a:rPr lang="ar-SA" sz="2400" dirty="0"/>
              <a:t>وبجانبها يظهر السهم العلوي، وكما </a:t>
            </a:r>
            <a:r>
              <a:rPr lang="ar-SA" sz="2400" dirty="0" smtClean="0"/>
              <a:t>ذكرنا فإن </a:t>
            </a:r>
            <a:r>
              <a:rPr lang="ar-SA" sz="2400" dirty="0"/>
              <a:t>الزر </a:t>
            </a:r>
            <a:r>
              <a:rPr lang="en-US" sz="2400" dirty="0"/>
              <a:t>Shift </a:t>
            </a:r>
            <a:r>
              <a:rPr lang="ar-SA" sz="2400" dirty="0"/>
              <a:t>ليس له عمل لوحده، أي أنني إذا قمت بضغطه لا أحصل على أي نتيجة، وإنما يتيح زر شفت لي الإمكانية لانتقاء النصف العلوي من جميع أزرار لوحة </a:t>
            </a:r>
            <a:r>
              <a:rPr lang="ar-SA" sz="2400" dirty="0" smtClean="0"/>
              <a:t>المفاتيح. </a:t>
            </a:r>
          </a:p>
          <a:p>
            <a:pPr marL="0" indent="0" algn="r" rtl="1">
              <a:buNone/>
            </a:pPr>
            <a:endParaRPr lang="ar-SA" sz="2400" dirty="0" smtClean="0"/>
          </a:p>
          <a:p>
            <a:pPr marL="0" indent="0" algn="r" rtl="1">
              <a:buNone/>
            </a:pPr>
            <a:r>
              <a:rPr lang="ar-SA" sz="2400" dirty="0" smtClean="0"/>
              <a:t>فمثلاً </a:t>
            </a:r>
            <a:r>
              <a:rPr lang="ar-SA" sz="2400" dirty="0"/>
              <a:t>إذا أردت الحصول على النجمة فوق الرقم 8، يجب أن يكون زر الشفت مضغوط في الوقت الذي أقوم به بضغط الزر 8 من سطر الأرقام.</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28658451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3" name="Content Placeholder 2"/>
          <p:cNvSpPr>
            <a:spLocks noGrp="1"/>
          </p:cNvSpPr>
          <p:nvPr>
            <p:ph sz="quarter" idx="1"/>
          </p:nvPr>
        </p:nvSpPr>
        <p:spPr/>
        <p:txBody>
          <a:bodyPr/>
          <a:lstStyle/>
          <a:p>
            <a:pPr marL="0" indent="0" algn="r" rtl="1">
              <a:buNone/>
            </a:pPr>
            <a:r>
              <a:rPr lang="ar-SA" sz="2400" b="1" dirty="0">
                <a:solidFill>
                  <a:schemeClr val="accent1"/>
                </a:solidFill>
              </a:rPr>
              <a:t>زر </a:t>
            </a:r>
            <a:r>
              <a:rPr lang="ar-SA" sz="2400" b="1" dirty="0" smtClean="0">
                <a:solidFill>
                  <a:schemeClr val="accent1"/>
                </a:solidFill>
              </a:rPr>
              <a:t>الإدخال</a:t>
            </a:r>
            <a:r>
              <a:rPr lang="en-US" sz="2400" b="1" dirty="0" smtClean="0">
                <a:solidFill>
                  <a:schemeClr val="accent1"/>
                </a:solidFill>
              </a:rPr>
              <a:t>Enter</a:t>
            </a:r>
            <a:r>
              <a:rPr lang="en-US" sz="2400" b="1" dirty="0">
                <a:solidFill>
                  <a:schemeClr val="accent1"/>
                </a:solidFill>
              </a:rPr>
              <a:t>) </a:t>
            </a:r>
            <a:r>
              <a:rPr lang="ar-SA" sz="2400" b="1" dirty="0" smtClean="0">
                <a:solidFill>
                  <a:schemeClr val="accent1"/>
                </a:solidFill>
              </a:rPr>
              <a:t>):</a:t>
            </a:r>
          </a:p>
          <a:p>
            <a:pPr marL="0" indent="0" algn="r" rtl="1">
              <a:buNone/>
            </a:pPr>
            <a:r>
              <a:rPr lang="ar-SA" sz="2400" dirty="0"/>
              <a:t>هو زر كبير الحجم يأتي على شكل حرف (لـ)، ونستطيع عن طريق هذا الزر الإعلان للبرنامج المستخدم أننا انتهينا من كتابة ما نريد إدخاله وأننا نريد (إدخال) المعلومة للجهاز، أي أن الجهاز يبقى في حالة انتظار عندما نقوم بكتابة المعلومة حتى نضغط هذا الزر</a:t>
            </a:r>
            <a:r>
              <a:rPr lang="ar-SA" sz="2400" dirty="0" smtClean="0"/>
              <a:t>.</a:t>
            </a:r>
          </a:p>
          <a:p>
            <a:pPr marL="0" indent="0" algn="r" rtl="1">
              <a:buNone/>
            </a:pPr>
            <a:endParaRPr lang="ar-SA" sz="24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9407" y="4191000"/>
            <a:ext cx="2371725"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647649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3" name="Content Placeholder 2"/>
          <p:cNvSpPr>
            <a:spLocks noGrp="1"/>
          </p:cNvSpPr>
          <p:nvPr>
            <p:ph sz="quarter" idx="1"/>
          </p:nvPr>
        </p:nvSpPr>
        <p:spPr/>
        <p:txBody>
          <a:bodyPr/>
          <a:lstStyle/>
          <a:p>
            <a:pPr marL="0" indent="0" algn="r" rtl="1">
              <a:buNone/>
            </a:pPr>
            <a:r>
              <a:rPr lang="ar-SA" sz="2400" b="1" dirty="0" smtClean="0">
                <a:solidFill>
                  <a:schemeClr val="accent1"/>
                </a:solidFill>
              </a:rPr>
              <a:t>زر </a:t>
            </a:r>
            <a:r>
              <a:rPr lang="ar-SA" sz="2400" b="1" dirty="0">
                <a:solidFill>
                  <a:schemeClr val="accent1"/>
                </a:solidFill>
              </a:rPr>
              <a:t>الجدولة </a:t>
            </a:r>
            <a:r>
              <a:rPr lang="en-US" sz="2400" b="1" dirty="0" smtClean="0">
                <a:solidFill>
                  <a:schemeClr val="accent1"/>
                </a:solidFill>
              </a:rPr>
              <a:t>Tab</a:t>
            </a:r>
            <a:r>
              <a:rPr lang="en-US" sz="2400" b="1" dirty="0">
                <a:solidFill>
                  <a:schemeClr val="accent1"/>
                </a:solidFill>
              </a:rPr>
              <a:t>) </a:t>
            </a:r>
            <a:r>
              <a:rPr lang="ar-SA" sz="2400" b="1" dirty="0" smtClean="0">
                <a:solidFill>
                  <a:schemeClr val="accent1"/>
                </a:solidFill>
              </a:rPr>
              <a:t>):-</a:t>
            </a:r>
          </a:p>
          <a:p>
            <a:pPr marL="0" indent="0" algn="r" rtl="1">
              <a:buNone/>
            </a:pPr>
            <a:r>
              <a:rPr lang="ar-SA" sz="2400" dirty="0"/>
              <a:t>هذا الزر يحرك المؤشر للوقفة المقبلة على الشاشة، حيث يمكن تقسيم الشاشة لأقسام بطريقة معينة ونستطيع الانتقال للوقفة القادمة بضغط هذا الزر، كما ويمكن استخدام هذا الزر بشكل مصاحب مع زر الشفت، للعودة للوقفة السابقة، وعادة ما نقوم باستخدام زر الجدولة عند القيام بتعبئة أو إنشاء جدول لننتقل لمواقع متساوية على الشاشة وحتى يظهر الجدول بصورة مرتبة.</a:t>
            </a:r>
            <a:r>
              <a:rPr lang="en-US" sz="2400" dirty="0">
                <a:solidFill>
                  <a:schemeClr val="accent1"/>
                </a:solidFill>
              </a:rPr>
              <a:t/>
            </a:r>
            <a:br>
              <a:rPr lang="en-US" sz="2400" dirty="0">
                <a:solidFill>
                  <a:schemeClr val="accent1"/>
                </a:solidFill>
              </a:rPr>
            </a:br>
            <a:endParaRPr lang="ar-SA" sz="2400" dirty="0">
              <a:solidFill>
                <a:schemeClr val="accent1"/>
              </a:solidFill>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4419600"/>
            <a:ext cx="1628775"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13606088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3" name="Content Placeholder 2"/>
          <p:cNvSpPr>
            <a:spLocks noGrp="1"/>
          </p:cNvSpPr>
          <p:nvPr>
            <p:ph sz="quarter" idx="1"/>
          </p:nvPr>
        </p:nvSpPr>
        <p:spPr/>
        <p:txBody>
          <a:bodyPr/>
          <a:lstStyle/>
          <a:p>
            <a:pPr marL="0" indent="0" algn="r" rtl="1">
              <a:buNone/>
            </a:pPr>
            <a:r>
              <a:rPr lang="ar-SA" sz="2400" dirty="0"/>
              <a:t> </a:t>
            </a:r>
            <a:r>
              <a:rPr lang="ar-SA" sz="2400" b="1" dirty="0">
                <a:solidFill>
                  <a:schemeClr val="accent1"/>
                </a:solidFill>
              </a:rPr>
              <a:t>زر المسافة الخلفية </a:t>
            </a:r>
            <a:r>
              <a:rPr lang="en-US" sz="2400" b="1" dirty="0">
                <a:solidFill>
                  <a:schemeClr val="accent1"/>
                </a:solidFill>
              </a:rPr>
              <a:t>Backspace </a:t>
            </a:r>
            <a:r>
              <a:rPr lang="en-US" sz="2400" b="1" dirty="0" smtClean="0">
                <a:solidFill>
                  <a:schemeClr val="accent1"/>
                </a:solidFill>
              </a:rPr>
              <a:t>)</a:t>
            </a:r>
            <a:r>
              <a:rPr lang="ar-SA" sz="2400" b="1" dirty="0" smtClean="0">
                <a:solidFill>
                  <a:schemeClr val="accent1"/>
                </a:solidFill>
              </a:rPr>
              <a:t>):-</a:t>
            </a:r>
          </a:p>
          <a:p>
            <a:pPr marL="0" indent="0" algn="r" rtl="1">
              <a:buNone/>
            </a:pPr>
            <a:r>
              <a:rPr lang="ar-SA" sz="2400" dirty="0"/>
              <a:t>يعرف أيضا بزر التعديل الفوري أو زر المسح الخلفي ويختصر عادة ب </a:t>
            </a:r>
            <a:r>
              <a:rPr lang="en-US" sz="2400" dirty="0"/>
              <a:t>BS، </a:t>
            </a:r>
            <a:r>
              <a:rPr lang="ar-SA" sz="2400" dirty="0"/>
              <a:t>وهذا الزر يعمل على مسح أخر زر (السابق) الذي كتبناه والعودة </a:t>
            </a:r>
            <a:r>
              <a:rPr lang="ar-SA" sz="2400" dirty="0" smtClean="0"/>
              <a:t>الى خانة </a:t>
            </a:r>
            <a:r>
              <a:rPr lang="ar-SA" sz="2400" dirty="0"/>
              <a:t>للخلف، وعادة ما نستخدم هذا الزر أثناء التحرير (الكتابة) وعندما نخطئ بضغط زر معين، بمجرد الضغط على زر المسافة الخلفية، يقوم النظام بمسح هذا الزر والعودة للخانة السابقة لأقوم بدوري بضغط الزر الصحيح وإكمال الكتابة.</a:t>
            </a:r>
          </a:p>
          <a:p>
            <a:pPr marL="0" indent="0" rtl="1">
              <a:buNone/>
            </a:pPr>
            <a:r>
              <a:rPr lang="ar-SA" sz="2400" b="1" dirty="0"/>
              <a:t> </a:t>
            </a:r>
            <a:endParaRPr lang="ar-SA" sz="2400" dirty="0"/>
          </a:p>
          <a:p>
            <a:pPr marL="0" indent="0" algn="r" rtl="1">
              <a:buNone/>
            </a:pPr>
            <a:endParaRPr lang="ar-SA" sz="2400" dirty="0">
              <a:solidFill>
                <a:schemeClr val="accent1"/>
              </a:solidFill>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4648200"/>
            <a:ext cx="223837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35426501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5" name="Content Placeholder 4"/>
          <p:cNvSpPr>
            <a:spLocks noGrp="1"/>
          </p:cNvSpPr>
          <p:nvPr>
            <p:ph sz="quarter" idx="1"/>
          </p:nvPr>
        </p:nvSpPr>
        <p:spPr/>
        <p:txBody>
          <a:bodyPr/>
          <a:lstStyle/>
          <a:p>
            <a:pPr marL="0" indent="0" algn="r" rtl="1">
              <a:buNone/>
            </a:pPr>
            <a:r>
              <a:rPr lang="ar-SA" b="1" dirty="0" smtClean="0">
                <a:solidFill>
                  <a:schemeClr val="accent1"/>
                </a:solidFill>
              </a:rPr>
              <a:t>زر </a:t>
            </a:r>
            <a:r>
              <a:rPr lang="ar-SA" b="1" dirty="0">
                <a:solidFill>
                  <a:schemeClr val="accent1"/>
                </a:solidFill>
              </a:rPr>
              <a:t>التحكم </a:t>
            </a:r>
            <a:r>
              <a:rPr lang="en-US" b="1" dirty="0" smtClean="0">
                <a:solidFill>
                  <a:schemeClr val="accent1"/>
                </a:solidFill>
              </a:rPr>
              <a:t>Control)</a:t>
            </a:r>
            <a:r>
              <a:rPr lang="ar-SA" b="1" dirty="0" smtClean="0">
                <a:solidFill>
                  <a:schemeClr val="accent1"/>
                </a:solidFill>
              </a:rPr>
              <a:t>):</a:t>
            </a:r>
          </a:p>
          <a:p>
            <a:pPr marL="0" indent="0" algn="r" rtl="1">
              <a:buNone/>
            </a:pPr>
            <a:r>
              <a:rPr lang="ar-SA" dirty="0"/>
              <a:t>يتم اختصاره بـ (</a:t>
            </a:r>
            <a:r>
              <a:rPr lang="en-US" dirty="0" smtClean="0"/>
              <a:t>Ctrl</a:t>
            </a:r>
            <a:r>
              <a:rPr lang="ar-SA" dirty="0" smtClean="0"/>
              <a:t>)</a:t>
            </a:r>
            <a:r>
              <a:rPr lang="en-US" dirty="0" smtClean="0"/>
              <a:t>، </a:t>
            </a:r>
            <a:r>
              <a:rPr lang="ar-SA" dirty="0"/>
              <a:t>وهذا الزر شبيه بزر الشفت، حيث لا يعمل بشكل منفرد، وإنما يعمل مع زر أو أزرار أخرى، وعن طريق هذا الزر نعطي لوحة المفاتيح اختيارات جديدة للعمل، حيث يصبح هناك معنى جديد للزر </a:t>
            </a:r>
            <a:r>
              <a:rPr lang="en-US" dirty="0"/>
              <a:t>A، </a:t>
            </a:r>
            <a:r>
              <a:rPr lang="ar-SA" dirty="0"/>
              <a:t>عندما نقوم بضغطه مع زر </a:t>
            </a:r>
            <a:r>
              <a:rPr lang="en-US" dirty="0"/>
              <a:t>Ctrl، </a:t>
            </a:r>
            <a:r>
              <a:rPr lang="ar-SA" dirty="0"/>
              <a:t>والمهمة التي يؤديها الجهاز تعتمد على البرنامج </a:t>
            </a:r>
            <a:r>
              <a:rPr lang="ar-SA" dirty="0" smtClean="0"/>
              <a:t>المستخدم. </a:t>
            </a:r>
          </a:p>
          <a:p>
            <a:pPr marL="0" indent="0" algn="r" rtl="1">
              <a:buNone/>
            </a:pPr>
            <a:endParaRPr lang="ar-SA"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0" y="4038600"/>
            <a:ext cx="9525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28119924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أزرار متفرقة على قسم الآلة الكاتبة من لوحة المفاتيح</a:t>
            </a:r>
          </a:p>
        </p:txBody>
      </p:sp>
      <p:sp>
        <p:nvSpPr>
          <p:cNvPr id="5" name="Content Placeholder 4"/>
          <p:cNvSpPr>
            <a:spLocks noGrp="1"/>
          </p:cNvSpPr>
          <p:nvPr>
            <p:ph sz="quarter" idx="1"/>
          </p:nvPr>
        </p:nvSpPr>
        <p:spPr/>
        <p:txBody>
          <a:bodyPr/>
          <a:lstStyle/>
          <a:p>
            <a:pPr marL="0" indent="0" algn="r" rtl="1">
              <a:buNone/>
            </a:pPr>
            <a:r>
              <a:rPr lang="ar-SA" b="1" dirty="0" smtClean="0">
                <a:solidFill>
                  <a:schemeClr val="accent1"/>
                </a:solidFill>
              </a:rPr>
              <a:t>زر العمليات </a:t>
            </a:r>
            <a:r>
              <a:rPr lang="ar-SA" b="1" dirty="0">
                <a:solidFill>
                  <a:schemeClr val="accent1"/>
                </a:solidFill>
              </a:rPr>
              <a:t>الداخلية </a:t>
            </a:r>
            <a:r>
              <a:rPr lang="en-US" b="1" dirty="0">
                <a:solidFill>
                  <a:schemeClr val="accent1"/>
                </a:solidFill>
              </a:rPr>
              <a:t>Alternate Key </a:t>
            </a:r>
            <a:r>
              <a:rPr lang="ar-SA" b="1" dirty="0">
                <a:solidFill>
                  <a:schemeClr val="accent1"/>
                </a:solidFill>
              </a:rPr>
              <a:t>أو زر </a:t>
            </a:r>
            <a:r>
              <a:rPr lang="en-US" b="1" dirty="0" smtClean="0">
                <a:solidFill>
                  <a:schemeClr val="accent1"/>
                </a:solidFill>
              </a:rPr>
              <a:t>ALT)</a:t>
            </a:r>
            <a:r>
              <a:rPr lang="ar-QA" b="1" dirty="0" smtClean="0">
                <a:solidFill>
                  <a:schemeClr val="accent1"/>
                </a:solidFill>
              </a:rPr>
              <a:t>):-    </a:t>
            </a:r>
          </a:p>
          <a:p>
            <a:pPr marL="0" indent="0" algn="r" rtl="1">
              <a:buNone/>
            </a:pPr>
            <a:r>
              <a:rPr lang="ar-SA" dirty="0"/>
              <a:t>هذا الزر يشبه تماما زر </a:t>
            </a:r>
            <a:r>
              <a:rPr lang="en-US" dirty="0"/>
              <a:t>Shift </a:t>
            </a:r>
            <a:r>
              <a:rPr lang="ar-SA" dirty="0"/>
              <a:t>وزر </a:t>
            </a:r>
            <a:r>
              <a:rPr lang="en-US" dirty="0"/>
              <a:t>Ctrl </a:t>
            </a:r>
            <a:r>
              <a:rPr lang="ar-SA" dirty="0"/>
              <a:t>حيث لا عمل له بشكل منفرد، بل يعمل بشكل مصاحب لأزرار أخرى، وكما أسلفنا عن زر </a:t>
            </a:r>
            <a:r>
              <a:rPr lang="en-US" dirty="0"/>
              <a:t>Ctrl </a:t>
            </a:r>
            <a:r>
              <a:rPr lang="ar-SA" dirty="0"/>
              <a:t>فإن البرنامج المستخدم يبين لنا كيفية استخدام هذا </a:t>
            </a:r>
            <a:r>
              <a:rPr lang="ar-SA" dirty="0" smtClean="0"/>
              <a:t>الزر مع </a:t>
            </a:r>
            <a:r>
              <a:rPr lang="ar-SA" dirty="0"/>
              <a:t>باقي </a:t>
            </a:r>
            <a:r>
              <a:rPr lang="ar-SA" dirty="0" smtClean="0"/>
              <a:t>الأزرار. </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574" y="3962400"/>
            <a:ext cx="9334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11728507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a:bodyPr>
          <a:lstStyle/>
          <a:p>
            <a:r>
              <a:rPr lang="en-US" dirty="0" smtClean="0"/>
              <a:t>The end</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1371547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alia\pnu\234\typing-position-wrong-smal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990600"/>
            <a:ext cx="5377962" cy="499382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856559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39834"/>
            <a:ext cx="762381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581453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alia\pnu\234\1174772_10151812010034761_1079027246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905" y="762000"/>
            <a:ext cx="7279185" cy="51054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4218231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Tips</a:t>
            </a:r>
            <a:endParaRPr lang="en-US" dirty="0"/>
          </a:p>
        </p:txBody>
      </p:sp>
      <p:sp>
        <p:nvSpPr>
          <p:cNvPr id="3" name="Content Placeholder 2"/>
          <p:cNvSpPr>
            <a:spLocks noGrp="1"/>
          </p:cNvSpPr>
          <p:nvPr>
            <p:ph sz="quarter" idx="1"/>
          </p:nvPr>
        </p:nvSpPr>
        <p:spPr/>
        <p:txBody>
          <a:bodyPr>
            <a:normAutofit/>
          </a:bodyPr>
          <a:lstStyle/>
          <a:p>
            <a:r>
              <a:rPr lang="en-US" sz="3200" dirty="0" smtClean="0"/>
              <a:t>Take frequent breaks.</a:t>
            </a:r>
          </a:p>
          <a:p>
            <a:r>
              <a:rPr lang="en-US" sz="3200" dirty="0" smtClean="0"/>
              <a:t>Put your copy at your side</a:t>
            </a:r>
          </a:p>
          <a:p>
            <a:r>
              <a:rPr lang="en-US" sz="3200" dirty="0" smtClean="0"/>
              <a:t>Sit away from the monitor.</a:t>
            </a:r>
          </a:p>
          <a:p>
            <a:endParaRPr lang="en-US" sz="3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454730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position</a:t>
            </a:r>
            <a:endParaRPr lang="en-US" dirty="0"/>
          </a:p>
        </p:txBody>
      </p:sp>
      <p:sp>
        <p:nvSpPr>
          <p:cNvPr id="3" name="Content Placeholder 2"/>
          <p:cNvSpPr>
            <a:spLocks noGrp="1"/>
          </p:cNvSpPr>
          <p:nvPr>
            <p:ph sz="quarter" idx="1"/>
          </p:nvPr>
        </p:nvSpPr>
        <p:spPr/>
        <p:txBody>
          <a:bodyPr>
            <a:normAutofit/>
          </a:bodyPr>
          <a:lstStyle/>
          <a:p>
            <a:r>
              <a:rPr lang="en-US" sz="3200" dirty="0" smtClean="0"/>
              <a:t>Fingers curved and upright.</a:t>
            </a:r>
          </a:p>
          <a:p>
            <a:r>
              <a:rPr lang="en-US" sz="3200" dirty="0" smtClean="0"/>
              <a:t>Tips of fingers lightly touching keys.</a:t>
            </a:r>
          </a:p>
          <a:p>
            <a:r>
              <a:rPr lang="en-US" sz="3200" dirty="0" smtClean="0"/>
              <a:t>Hands are still while fingers reach.</a:t>
            </a:r>
          </a:p>
          <a:p>
            <a:endParaRPr lang="en-US" sz="3200" dirty="0" smtClean="0"/>
          </a:p>
          <a:p>
            <a:endParaRPr lang="en-US" sz="3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969806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919163"/>
            <a:ext cx="649605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5259206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229</TotalTime>
  <Words>568</Words>
  <Application>Microsoft Office PowerPoint</Application>
  <PresentationFormat>On-screen Show (4:3)</PresentationFormat>
  <Paragraphs>113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Civic</vt:lpstr>
      <vt:lpstr>Keyboarding </vt:lpstr>
      <vt:lpstr>keyboarding objectives </vt:lpstr>
      <vt:lpstr>definition of keyboard</vt:lpstr>
      <vt:lpstr>PowerPoint Presentation</vt:lpstr>
      <vt:lpstr>PowerPoint Presentation</vt:lpstr>
      <vt:lpstr>PowerPoint Presentation</vt:lpstr>
      <vt:lpstr>Tips</vt:lpstr>
      <vt:lpstr>Hand position</vt:lpstr>
      <vt:lpstr>PowerPoint Presentation</vt:lpstr>
      <vt:lpstr>Note that!!!!</vt:lpstr>
      <vt:lpstr>Eyes</vt:lpstr>
      <vt:lpstr>The keyboard functions</vt:lpstr>
      <vt:lpstr>وظائف لوحة المفاتيح </vt:lpstr>
      <vt:lpstr>  Where should fingers be placed on the keyboard? </vt:lpstr>
      <vt:lpstr>  Where should fingers be placed on the keyboard? </vt:lpstr>
      <vt:lpstr>What fingers press each key on the keyboard? </vt:lpstr>
      <vt:lpstr>What fingers press each key on the keyboard? </vt:lpstr>
      <vt:lpstr>What fingers press each key on the keyboard? </vt:lpstr>
      <vt:lpstr>What fingers press each key on the English  keyboard? </vt:lpstr>
      <vt:lpstr>الكتابة على لوحة المفاتيح باللغة العربية</vt:lpstr>
      <vt:lpstr>    الصف الثاني - الارتكاز </vt:lpstr>
      <vt:lpstr>    الصف الثاني - الارتكاز </vt:lpstr>
      <vt:lpstr>السطر الثالث - العلوي</vt:lpstr>
      <vt:lpstr>السطر الثالث - العلوي</vt:lpstr>
      <vt:lpstr>السطر الأول - السفلي</vt:lpstr>
      <vt:lpstr>السطر الأول - السفلي</vt:lpstr>
      <vt:lpstr>السطر الرابع – الأرقام</vt:lpstr>
      <vt:lpstr>السطر الرابع – الأرقام</vt:lpstr>
      <vt:lpstr>أزرار متفرقة على قسم الآلة الكاتبة من لوحة المفاتيح</vt:lpstr>
      <vt:lpstr>أزرار متفرقة على قسم الآلة الكاتبة من لوحة المفاتيح</vt:lpstr>
      <vt:lpstr>أزرار متفرقة على قسم الآلة الكاتبة من لوحة المفاتيح</vt:lpstr>
      <vt:lpstr>أزرار متفرقة على قسم الآلة الكاتبة من لوحة المفاتيح</vt:lpstr>
      <vt:lpstr>أزرار متفرقة على قسم الآلة الكاتبة من لوحة المفاتيح</vt:lpstr>
      <vt:lpstr>أزرار متفرقة على قسم الآلة الكاتبة من لوحة المفاتيح</vt:lpstr>
      <vt:lpstr>أزرار متفرقة على قسم الآلة الكاتبة من لوحة المفاتيح</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Keyboarding</dc:title>
  <dc:creator>alooosha</dc:creator>
  <cp:lastModifiedBy>user1</cp:lastModifiedBy>
  <cp:revision>22</cp:revision>
  <dcterms:created xsi:type="dcterms:W3CDTF">2006-08-16T00:00:00Z</dcterms:created>
  <dcterms:modified xsi:type="dcterms:W3CDTF">2015-03-05T23:22:59Z</dcterms:modified>
</cp:coreProperties>
</file>