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4"/>
  </p:notesMasterIdLst>
  <p:sldIdLst>
    <p:sldId id="256" r:id="rId2"/>
    <p:sldId id="284" r:id="rId3"/>
    <p:sldId id="290" r:id="rId4"/>
    <p:sldId id="257" r:id="rId5"/>
    <p:sldId id="258" r:id="rId6"/>
    <p:sldId id="259" r:id="rId7"/>
    <p:sldId id="260" r:id="rId8"/>
    <p:sldId id="261" r:id="rId9"/>
    <p:sldId id="287" r:id="rId10"/>
    <p:sldId id="288" r:id="rId11"/>
    <p:sldId id="289" r:id="rId12"/>
    <p:sldId id="262" r:id="rId13"/>
    <p:sldId id="285" r:id="rId14"/>
    <p:sldId id="264" r:id="rId15"/>
    <p:sldId id="265" r:id="rId16"/>
    <p:sldId id="266" r:id="rId17"/>
    <p:sldId id="267" r:id="rId18"/>
    <p:sldId id="269" r:id="rId19"/>
    <p:sldId id="270" r:id="rId20"/>
    <p:sldId id="271" r:id="rId21"/>
    <p:sldId id="272" r:id="rId22"/>
    <p:sldId id="286" r:id="rId23"/>
    <p:sldId id="273" r:id="rId24"/>
    <p:sldId id="274" r:id="rId25"/>
    <p:sldId id="276" r:id="rId26"/>
    <p:sldId id="277" r:id="rId27"/>
    <p:sldId id="278" r:id="rId28"/>
    <p:sldId id="279" r:id="rId29"/>
    <p:sldId id="280" r:id="rId30"/>
    <p:sldId id="281" r:id="rId31"/>
    <p:sldId id="282" r:id="rId32"/>
    <p:sldId id="283"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57005A-A1CE-4A49-82CF-81903254153B}" type="datetimeFigureOut">
              <a:rPr lang="en-US" smtClean="0"/>
              <a:t>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FE7AA9-1D75-4051-95CB-D0A471363BF2}" type="slidenum">
              <a:rPr lang="en-US" smtClean="0"/>
              <a:t>‹#›</a:t>
            </a:fld>
            <a:endParaRPr lang="en-US"/>
          </a:p>
        </p:txBody>
      </p:sp>
    </p:spTree>
    <p:extLst>
      <p:ext uri="{BB962C8B-B14F-4D97-AF65-F5344CB8AC3E}">
        <p14:creationId xmlns:p14="http://schemas.microsoft.com/office/powerpoint/2010/main" val="2495894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1A0BA05-1B8B-4B85-8A63-837E141185F1}" type="datetime1">
              <a:rPr lang="ar-SA" smtClean="0"/>
              <a:t>18/04/36</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ED35FCD-1FDF-49FA-BF4D-334A2273E89B}"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E5F55E-E94B-41F5-A257-0CE6B850AF18}" type="datetime1">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ED35FCD-1FDF-49FA-BF4D-334A2273E89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9ED35FCD-1FDF-49FA-BF4D-334A2273E89B}"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34436B-3D04-4D77-9C4F-9DACC9938DD0}" type="datetime1">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F28F650-854F-409A-9FC3-CF85D492C003}" type="datetime1">
              <a:rPr lang="ar-SA" smtClean="0"/>
              <a:t>18/04/36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9ED35FCD-1FDF-49FA-BF4D-334A2273E89B}"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DD363FCF-483C-44CC-868D-1B37E716F255}" type="datetime1">
              <a:rPr lang="ar-SA" smtClean="0"/>
              <a:t>18/04/36</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ED35FCD-1FDF-49FA-BF4D-334A2273E89B}"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C48BFD8-0A17-4437-8041-D9EAAAC849E0}" type="datetime1">
              <a:rPr lang="ar-SA" smtClean="0"/>
              <a:t>18/04/36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ED35FCD-1FDF-49FA-BF4D-334A2273E89B}"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70AA52C-B6E1-4429-9880-494B3F7B76D9}" type="datetime1">
              <a:rPr lang="ar-SA" smtClean="0"/>
              <a:t>18/04/36</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9ED35FCD-1FDF-49FA-BF4D-334A2273E89B}"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50B138-D64B-4580-B253-5312E3849ED5}" type="datetime1">
              <a:rPr lang="ar-SA" smtClean="0"/>
              <a:t>18/04/36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9ED35FCD-1FDF-49FA-BF4D-334A2273E89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7982D46-6402-4DB2-A417-FFF019C4332C}" type="datetime1">
              <a:rPr lang="ar-SA" smtClean="0"/>
              <a:t>18/04/36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ED35FCD-1FDF-49FA-BF4D-334A2273E89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ED35FCD-1FDF-49FA-BF4D-334A2273E89B}"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09DD52E8-1B31-4C8B-B01A-2F237C48EAE3}" type="datetime1">
              <a:rPr lang="ar-SA" smtClean="0"/>
              <a:t>18/04/36</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9ED35FCD-1FDF-49FA-BF4D-334A2273E89B}"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AA60163-F6C6-4897-844D-CA5E6138D6E9}" type="datetime1">
              <a:rPr lang="ar-SA" smtClean="0"/>
              <a:t>18/04/36</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14CB666-E9BA-4DB6-AA7C-9F7B9159969F}" type="datetime1">
              <a:rPr lang="ar-SA" smtClean="0"/>
              <a:t>18/04/36</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ED35FCD-1FDF-49FA-BF4D-334A2273E89B}"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3200" dirty="0" smtClean="0"/>
              <a:t>Skill refinement </a:t>
            </a:r>
            <a:endParaRPr lang="ar-SA" sz="3200" dirty="0"/>
          </a:p>
        </p:txBody>
      </p:sp>
      <p:sp>
        <p:nvSpPr>
          <p:cNvPr id="2" name="Title 1"/>
          <p:cNvSpPr>
            <a:spLocks noGrp="1"/>
          </p:cNvSpPr>
          <p:nvPr>
            <p:ph type="ctrTitle"/>
          </p:nvPr>
        </p:nvSpPr>
        <p:spPr/>
        <p:txBody>
          <a:bodyPr/>
          <a:lstStyle/>
          <a:p>
            <a:r>
              <a:rPr lang="en-US" dirty="0" smtClean="0"/>
              <a:t>Keyboarding &amp; document processing </a:t>
            </a:r>
            <a:endParaRPr lang="ar-SA" dirty="0"/>
          </a:p>
        </p:txBody>
      </p:sp>
      <p:sp>
        <p:nvSpPr>
          <p:cNvPr id="4" name="Slide Number Placeholder 3"/>
          <p:cNvSpPr>
            <a:spLocks noGrp="1"/>
          </p:cNvSpPr>
          <p:nvPr>
            <p:ph type="sldNum" sz="quarter" idx="12"/>
          </p:nvPr>
        </p:nvSpPr>
        <p:spPr/>
        <p:txBody>
          <a:bodyPr/>
          <a:lstStyle/>
          <a:p>
            <a:fld id="{9ED35FCD-1FDF-49FA-BF4D-334A2273E89B}" type="slidenum">
              <a:rPr lang="ar-SA" smtClean="0"/>
              <a:pPr/>
              <a:t>1</a:t>
            </a:fld>
            <a:endParaRPr lang="ar-SA"/>
          </a:p>
        </p:txBody>
      </p:sp>
    </p:spTree>
    <p:extLst>
      <p:ext uri="{BB962C8B-B14F-4D97-AF65-F5344CB8AC3E}">
        <p14:creationId xmlns:p14="http://schemas.microsoft.com/office/powerpoint/2010/main" val="13183896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lstStyle/>
          <a:p>
            <a:pPr marL="0" indent="0" algn="l" rtl="0">
              <a:buNone/>
            </a:pPr>
            <a:endParaRPr lang="en-US" dirty="0" smtClean="0"/>
          </a:p>
          <a:p>
            <a:pPr marL="0" indent="0" algn="l" rtl="0">
              <a:buNone/>
            </a:pPr>
            <a:endParaRPr lang="en-US" dirty="0" smtClean="0"/>
          </a:p>
          <a:p>
            <a:pPr marL="0" indent="0" algn="l" rtl="0">
              <a:buNone/>
            </a:pPr>
            <a:r>
              <a:rPr lang="en-US" sz="2400" dirty="0"/>
              <a:t>Use a comma </a:t>
            </a:r>
            <a:r>
              <a:rPr lang="en-US" sz="2400" dirty="0" smtClean="0"/>
              <a:t>before and after</a:t>
            </a:r>
            <a:r>
              <a:rPr lang="en-US" sz="2800" dirty="0">
                <a:solidFill>
                  <a:schemeClr val="accent1"/>
                </a:solidFill>
              </a:rPr>
              <a:t> </a:t>
            </a:r>
            <a:r>
              <a:rPr lang="en-US" sz="2800" dirty="0" smtClean="0">
                <a:solidFill>
                  <a:schemeClr val="accent1"/>
                </a:solidFill>
              </a:rPr>
              <a:t>the year in a complete date.</a:t>
            </a:r>
          </a:p>
          <a:p>
            <a:pPr marL="0" indent="0" algn="l" rtl="0">
              <a:buNone/>
            </a:pPr>
            <a:endParaRPr lang="en-US" sz="2800" dirty="0" smtClean="0">
              <a:solidFill>
                <a:schemeClr val="accent1"/>
              </a:solidFill>
            </a:endParaRPr>
          </a:p>
          <a:p>
            <a:pPr marL="0" indent="0" algn="l" rtl="0">
              <a:buNone/>
            </a:pPr>
            <a:endParaRPr lang="en-US" sz="2800" dirty="0">
              <a:solidFill>
                <a:schemeClr val="accent1"/>
              </a:solidFill>
            </a:endParaRPr>
          </a:p>
          <a:p>
            <a:pPr marL="0" indent="0" algn="l" rtl="0">
              <a:buNone/>
            </a:pPr>
            <a:r>
              <a:rPr lang="en-US" sz="2800" dirty="0">
                <a:solidFill>
                  <a:schemeClr val="accent1"/>
                </a:solidFill>
              </a:rPr>
              <a:t>Example :</a:t>
            </a:r>
            <a:r>
              <a:rPr lang="en-US" sz="2800" dirty="0"/>
              <a:t> </a:t>
            </a:r>
            <a:r>
              <a:rPr lang="en-US" sz="2800" dirty="0" smtClean="0"/>
              <a:t>We will arrive on June 2, 2006,  for the conference.</a:t>
            </a:r>
            <a:endParaRPr lang="en-US" sz="2800" dirty="0"/>
          </a:p>
          <a:p>
            <a:pPr marL="0" indent="0" algn="l" rtl="0">
              <a:buNone/>
            </a:pPr>
            <a:endParaRPr lang="en-US" sz="2800" dirty="0">
              <a:solidFill>
                <a:schemeClr val="accent1"/>
              </a:solidFill>
            </a:endParaRPr>
          </a:p>
        </p:txBody>
      </p:sp>
      <p:sp>
        <p:nvSpPr>
          <p:cNvPr id="4" name="Rounded Rectangle 3"/>
          <p:cNvSpPr/>
          <p:nvPr/>
        </p:nvSpPr>
        <p:spPr>
          <a:xfrm>
            <a:off x="426720" y="1600200"/>
            <a:ext cx="8183880" cy="8382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en-US" sz="3200" dirty="0" smtClean="0">
                <a:solidFill>
                  <a:schemeClr val="tx2"/>
                </a:solidFill>
                <a:cs typeface="+mj-cs"/>
              </a:rPr>
              <a:t>Language Art </a:t>
            </a:r>
            <a:endParaRPr lang="ar-SA" sz="3200" dirty="0" smtClean="0">
              <a:solidFill>
                <a:schemeClr val="tx2"/>
              </a:solidFill>
              <a:cs typeface="+mj-cs"/>
            </a:endParaRPr>
          </a:p>
          <a:p>
            <a:pPr algn="ctr"/>
            <a:endParaRPr lang="ar-SA" dirty="0"/>
          </a:p>
        </p:txBody>
      </p:sp>
      <p:sp>
        <p:nvSpPr>
          <p:cNvPr id="5" name="Slide Number Placeholder 4"/>
          <p:cNvSpPr>
            <a:spLocks noGrp="1"/>
          </p:cNvSpPr>
          <p:nvPr>
            <p:ph type="sldNum" sz="quarter" idx="12"/>
          </p:nvPr>
        </p:nvSpPr>
        <p:spPr/>
        <p:txBody>
          <a:bodyPr/>
          <a:lstStyle/>
          <a:p>
            <a:fld id="{9ED35FCD-1FDF-49FA-BF4D-334A2273E89B}" type="slidenum">
              <a:rPr lang="ar-SA" smtClean="0"/>
              <a:pPr/>
              <a:t>10</a:t>
            </a:fld>
            <a:endParaRPr lang="ar-SA"/>
          </a:p>
        </p:txBody>
      </p:sp>
    </p:spTree>
    <p:extLst>
      <p:ext uri="{BB962C8B-B14F-4D97-AF65-F5344CB8AC3E}">
        <p14:creationId xmlns:p14="http://schemas.microsoft.com/office/powerpoint/2010/main" val="15523633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lstStyle/>
          <a:p>
            <a:pPr marL="0" indent="0" algn="l" rtl="0">
              <a:buNone/>
            </a:pPr>
            <a:endParaRPr lang="en-US" dirty="0" smtClean="0"/>
          </a:p>
          <a:p>
            <a:pPr marL="0" indent="0" algn="l" rtl="0">
              <a:buNone/>
            </a:pPr>
            <a:endParaRPr lang="en-US" dirty="0" smtClean="0"/>
          </a:p>
          <a:p>
            <a:pPr marL="0" indent="0" algn="l" rtl="0">
              <a:buNone/>
            </a:pPr>
            <a:r>
              <a:rPr lang="en-US" sz="2400" dirty="0"/>
              <a:t>Use a comma </a:t>
            </a:r>
            <a:r>
              <a:rPr lang="en-US" sz="2400" dirty="0" smtClean="0"/>
              <a:t>before and after</a:t>
            </a:r>
            <a:r>
              <a:rPr lang="en-US" sz="2800" dirty="0">
                <a:solidFill>
                  <a:schemeClr val="accent1"/>
                </a:solidFill>
              </a:rPr>
              <a:t> </a:t>
            </a:r>
            <a:r>
              <a:rPr lang="en-US" sz="2800" dirty="0" smtClean="0">
                <a:solidFill>
                  <a:schemeClr val="accent1"/>
                </a:solidFill>
              </a:rPr>
              <a:t>country that follows a city.</a:t>
            </a:r>
          </a:p>
          <a:p>
            <a:pPr marL="0" indent="0" algn="l" rtl="0">
              <a:buNone/>
            </a:pPr>
            <a:endParaRPr lang="en-US" sz="2800" dirty="0" smtClean="0">
              <a:solidFill>
                <a:schemeClr val="accent1"/>
              </a:solidFill>
            </a:endParaRPr>
          </a:p>
          <a:p>
            <a:pPr marL="0" indent="0" algn="l" rtl="0">
              <a:buNone/>
            </a:pPr>
            <a:endParaRPr lang="en-US" sz="2800" dirty="0">
              <a:solidFill>
                <a:schemeClr val="accent1"/>
              </a:solidFill>
            </a:endParaRPr>
          </a:p>
          <a:p>
            <a:pPr marL="0" indent="0" algn="l" rtl="0">
              <a:buNone/>
            </a:pPr>
            <a:r>
              <a:rPr lang="en-US" sz="2800" dirty="0">
                <a:solidFill>
                  <a:schemeClr val="accent1"/>
                </a:solidFill>
              </a:rPr>
              <a:t>Example :</a:t>
            </a:r>
            <a:r>
              <a:rPr lang="en-US" sz="2800" dirty="0"/>
              <a:t> </a:t>
            </a:r>
            <a:r>
              <a:rPr lang="en-US" sz="2800" dirty="0" smtClean="0"/>
              <a:t>Joan moved to </a:t>
            </a:r>
            <a:r>
              <a:rPr lang="en-US" sz="2800" dirty="0" smtClean="0"/>
              <a:t>Delhi, </a:t>
            </a:r>
            <a:r>
              <a:rPr lang="en-US" sz="2800" dirty="0" smtClean="0"/>
              <a:t>India</a:t>
            </a:r>
            <a:r>
              <a:rPr lang="en-US" sz="2800" dirty="0" smtClean="0"/>
              <a:t>, </a:t>
            </a:r>
            <a:r>
              <a:rPr lang="en-US" sz="2800" dirty="0" smtClean="0"/>
              <a:t>in May.</a:t>
            </a:r>
            <a:endParaRPr lang="en-US" sz="2800" dirty="0"/>
          </a:p>
          <a:p>
            <a:pPr marL="0" indent="0" algn="l" rtl="0">
              <a:buNone/>
            </a:pPr>
            <a:endParaRPr lang="en-US" sz="2800" dirty="0">
              <a:solidFill>
                <a:schemeClr val="accent1"/>
              </a:solidFill>
            </a:endParaRPr>
          </a:p>
        </p:txBody>
      </p:sp>
      <p:sp>
        <p:nvSpPr>
          <p:cNvPr id="4" name="Rounded Rectangle 3"/>
          <p:cNvSpPr/>
          <p:nvPr/>
        </p:nvSpPr>
        <p:spPr>
          <a:xfrm>
            <a:off x="426720" y="1600200"/>
            <a:ext cx="8183880" cy="8382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en-US" sz="3200" dirty="0" smtClean="0">
                <a:solidFill>
                  <a:schemeClr val="tx2"/>
                </a:solidFill>
                <a:cs typeface="+mj-cs"/>
              </a:rPr>
              <a:t>Language Art </a:t>
            </a:r>
            <a:endParaRPr lang="ar-SA" sz="3200" dirty="0" smtClean="0">
              <a:solidFill>
                <a:schemeClr val="tx2"/>
              </a:solidFill>
              <a:cs typeface="+mj-cs"/>
            </a:endParaRPr>
          </a:p>
          <a:p>
            <a:pPr algn="ctr"/>
            <a:endParaRPr lang="ar-SA" dirty="0"/>
          </a:p>
        </p:txBody>
      </p:sp>
      <p:sp>
        <p:nvSpPr>
          <p:cNvPr id="5" name="Slide Number Placeholder 4"/>
          <p:cNvSpPr>
            <a:spLocks noGrp="1"/>
          </p:cNvSpPr>
          <p:nvPr>
            <p:ph type="sldNum" sz="quarter" idx="12"/>
          </p:nvPr>
        </p:nvSpPr>
        <p:spPr/>
        <p:txBody>
          <a:bodyPr/>
          <a:lstStyle/>
          <a:p>
            <a:fld id="{9ED35FCD-1FDF-49FA-BF4D-334A2273E89B}" type="slidenum">
              <a:rPr lang="ar-SA" smtClean="0"/>
              <a:pPr/>
              <a:t>11</a:t>
            </a:fld>
            <a:endParaRPr lang="ar-SA"/>
          </a:p>
        </p:txBody>
      </p:sp>
    </p:spTree>
    <p:extLst>
      <p:ext uri="{BB962C8B-B14F-4D97-AF65-F5344CB8AC3E}">
        <p14:creationId xmlns:p14="http://schemas.microsoft.com/office/powerpoint/2010/main" val="11652693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lstStyle/>
          <a:p>
            <a:pPr marL="0" indent="0" algn="l" rtl="0">
              <a:buNone/>
            </a:pPr>
            <a:endParaRPr lang="en-US" dirty="0" smtClean="0"/>
          </a:p>
          <a:p>
            <a:pPr marL="0" indent="0" algn="l" rtl="0">
              <a:buNone/>
            </a:pPr>
            <a:endParaRPr lang="en-US" dirty="0" smtClean="0"/>
          </a:p>
          <a:p>
            <a:pPr marL="0" indent="0" algn="l" rtl="0">
              <a:buNone/>
            </a:pPr>
            <a:r>
              <a:rPr lang="en-US" sz="2800" dirty="0" smtClean="0">
                <a:solidFill>
                  <a:schemeClr val="accent1"/>
                </a:solidFill>
              </a:rPr>
              <a:t>Advanced formatting :-</a:t>
            </a:r>
          </a:p>
          <a:p>
            <a:pPr algn="l" rtl="0"/>
            <a:r>
              <a:rPr lang="en-US" sz="2000" dirty="0" smtClean="0"/>
              <a:t>As you format document processing jobs , note the following :</a:t>
            </a:r>
          </a:p>
          <a:p>
            <a:pPr algn="l" rtl="0"/>
            <a:r>
              <a:rPr lang="en-US" sz="2000" dirty="0" smtClean="0"/>
              <a:t>Whenever you see “20--,” type the current year in black .</a:t>
            </a:r>
          </a:p>
          <a:p>
            <a:pPr algn="l" rtl="0"/>
            <a:r>
              <a:rPr lang="en-US" sz="2000" dirty="0" smtClean="0"/>
              <a:t>The “  “ symbol indicates the end of line . Press enter whenever you see it.</a:t>
            </a:r>
            <a:endParaRPr lang="en-US" sz="2000" dirty="0"/>
          </a:p>
          <a:p>
            <a:pPr algn="l" rtl="0"/>
            <a:r>
              <a:rPr lang="en-US" sz="2000" dirty="0" smtClean="0"/>
              <a:t>Type your own reference initials in lowercase (no periods or spaces) in black  whenever you see </a:t>
            </a:r>
            <a:r>
              <a:rPr lang="en-US" sz="2000" u="sng" dirty="0" err="1" smtClean="0"/>
              <a:t>urs</a:t>
            </a:r>
            <a:r>
              <a:rPr lang="en-US" sz="2000" dirty="0" smtClean="0"/>
              <a:t> in letters or memo .</a:t>
            </a:r>
          </a:p>
          <a:p>
            <a:pPr marL="0" indent="0" algn="l" rtl="0">
              <a:buNone/>
            </a:pPr>
            <a:endParaRPr lang="en-US" sz="2000" dirty="0" smtClean="0"/>
          </a:p>
        </p:txBody>
      </p:sp>
      <p:sp>
        <p:nvSpPr>
          <p:cNvPr id="4" name="Rounded Rectangle 3"/>
          <p:cNvSpPr/>
          <p:nvPr/>
        </p:nvSpPr>
        <p:spPr>
          <a:xfrm>
            <a:off x="426720" y="1600200"/>
            <a:ext cx="8183880" cy="8382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en-US" sz="3200" dirty="0" smtClean="0">
                <a:solidFill>
                  <a:schemeClr val="tx2"/>
                </a:solidFill>
                <a:cs typeface="+mj-cs"/>
              </a:rPr>
              <a:t>Language Art </a:t>
            </a:r>
            <a:endParaRPr lang="ar-SA" sz="3200" dirty="0" smtClean="0">
              <a:solidFill>
                <a:schemeClr val="tx2"/>
              </a:solidFill>
              <a:cs typeface="+mj-cs"/>
            </a:endParaRPr>
          </a:p>
          <a:p>
            <a:pPr algn="ctr"/>
            <a:endParaRPr lang="ar-SA" dirty="0"/>
          </a:p>
        </p:txBody>
      </p:sp>
      <p:sp>
        <p:nvSpPr>
          <p:cNvPr id="5" name="Slide Number Placeholder 4"/>
          <p:cNvSpPr>
            <a:spLocks noGrp="1"/>
          </p:cNvSpPr>
          <p:nvPr>
            <p:ph type="sldNum" sz="quarter" idx="12"/>
          </p:nvPr>
        </p:nvSpPr>
        <p:spPr/>
        <p:txBody>
          <a:bodyPr/>
          <a:lstStyle/>
          <a:p>
            <a:fld id="{9ED35FCD-1FDF-49FA-BF4D-334A2273E89B}" type="slidenum">
              <a:rPr lang="ar-SA" smtClean="0"/>
              <a:pPr/>
              <a:t>12</a:t>
            </a:fld>
            <a:endParaRPr lang="ar-SA"/>
          </a:p>
        </p:txBody>
      </p:sp>
      <p:cxnSp>
        <p:nvCxnSpPr>
          <p:cNvPr id="6" name="Straight Connector 5"/>
          <p:cNvCxnSpPr/>
          <p:nvPr/>
        </p:nvCxnSpPr>
        <p:spPr>
          <a:xfrm>
            <a:off x="1295400" y="3733800"/>
            <a:ext cx="0" cy="38100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836028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Skill building and letter review</a:t>
            </a:r>
            <a:endParaRPr lang="en-GB" dirty="0"/>
          </a:p>
        </p:txBody>
      </p:sp>
      <p:sp>
        <p:nvSpPr>
          <p:cNvPr id="3" name="Slide Number Placeholder 2"/>
          <p:cNvSpPr>
            <a:spLocks noGrp="1"/>
          </p:cNvSpPr>
          <p:nvPr>
            <p:ph type="sldNum" sz="quarter" idx="12"/>
          </p:nvPr>
        </p:nvSpPr>
        <p:spPr/>
        <p:txBody>
          <a:bodyPr/>
          <a:lstStyle/>
          <a:p>
            <a:fld id="{9ED35FCD-1FDF-49FA-BF4D-334A2273E89B}" type="slidenum">
              <a:rPr lang="ar-SA" smtClean="0"/>
              <a:pPr/>
              <a:t>13</a:t>
            </a:fld>
            <a:endParaRPr lang="ar-SA"/>
          </a:p>
        </p:txBody>
      </p:sp>
      <p:sp>
        <p:nvSpPr>
          <p:cNvPr id="4" name="Content Placeholder 3"/>
          <p:cNvSpPr>
            <a:spLocks noGrp="1"/>
          </p:cNvSpPr>
          <p:nvPr>
            <p:ph sz="quarter" idx="1"/>
          </p:nvPr>
        </p:nvSpPr>
        <p:spPr/>
        <p:txBody>
          <a:bodyPr/>
          <a:lstStyle/>
          <a:p>
            <a:pPr marL="0" indent="0">
              <a:buNone/>
            </a:pPr>
            <a:endParaRPr lang="en-US" dirty="0" smtClean="0"/>
          </a:p>
          <a:p>
            <a:pPr marL="0" indent="0">
              <a:buNone/>
            </a:pPr>
            <a:endParaRPr lang="en-US" dirty="0"/>
          </a:p>
          <a:p>
            <a:pPr marL="0" indent="0">
              <a:buNone/>
            </a:pPr>
            <a:r>
              <a:rPr lang="en-US" dirty="0" smtClean="0"/>
              <a:t>This symbol indicates a new, blocked </a:t>
            </a:r>
            <a:r>
              <a:rPr lang="en-US" dirty="0" smtClean="0"/>
              <a:t>paragraph.</a:t>
            </a:r>
            <a:endParaRPr lang="en-US" dirty="0" smtClean="0"/>
          </a:p>
          <a:p>
            <a:pPr marL="0" indent="0">
              <a:buNone/>
            </a:pPr>
            <a:endParaRPr lang="en-US" dirty="0" smtClean="0"/>
          </a:p>
          <a:p>
            <a:pPr marL="0" indent="0">
              <a:buNone/>
            </a:pPr>
            <a:endParaRPr lang="en-US" dirty="0"/>
          </a:p>
          <a:p>
            <a:pPr marL="0" indent="0">
              <a:buNone/>
            </a:pPr>
            <a:endParaRPr lang="en-US" dirty="0" smtClean="0"/>
          </a:p>
          <a:p>
            <a:endParaRPr lang="en-GB"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2522841"/>
            <a:ext cx="249988" cy="36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1029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normAutofit/>
          </a:bodyPr>
          <a:lstStyle/>
          <a:p>
            <a:pPr marL="0" indent="0" algn="l" rtl="0">
              <a:buNone/>
            </a:pPr>
            <a:r>
              <a:rPr lang="en-US" sz="2000" dirty="0" smtClean="0">
                <a:latin typeface="Aril"/>
                <a:cs typeface="+mj-cs"/>
              </a:rPr>
              <a:t>June 3,20--    Mr. Andres Macias    Director of product Development   Hampton Associates Inc.   San Francisco ,CA 94102-1925    Dear:Mr.Macias:</a:t>
            </a:r>
          </a:p>
          <a:p>
            <a:pPr marL="0" indent="0" algn="l" rtl="0">
              <a:buNone/>
            </a:pPr>
            <a:r>
              <a:rPr lang="en-US" sz="2000" dirty="0" smtClean="0">
                <a:latin typeface="Aril"/>
                <a:cs typeface="+mj-cs"/>
              </a:rPr>
              <a:t>    Have you had customer group assist you or provide  you with advice related to pending business decisions regarding computer design? Such design standards would include industry wide interfaces and computer hardware and software .</a:t>
            </a:r>
          </a:p>
          <a:p>
            <a:pPr marL="0" indent="0" algn="l" rtl="0">
              <a:buNone/>
            </a:pPr>
            <a:endParaRPr lang="en-US" sz="2000" dirty="0">
              <a:latin typeface="Aril"/>
              <a:cs typeface="+mj-cs"/>
            </a:endParaRPr>
          </a:p>
          <a:p>
            <a:pPr marL="0" indent="0" algn="l" rtl="0">
              <a:buNone/>
            </a:pPr>
            <a:r>
              <a:rPr lang="en-US" sz="2000" dirty="0" smtClean="0">
                <a:latin typeface="Aril"/>
                <a:cs typeface="+mj-cs"/>
              </a:rPr>
              <a:t>    I recently read an  article discussing the influence consumer opinion can have on the design of various computer components . This very interesting article concluded that if customer demand standardization in computer hardware ,participate in focus group , and band together with other customers ,they will see results reflected in the marketplace.</a:t>
            </a:r>
          </a:p>
          <a:p>
            <a:pPr marL="0" indent="0" algn="l" rtl="0">
              <a:buNone/>
            </a:pPr>
            <a:endParaRPr lang="en-US" sz="2000" dirty="0">
              <a:latin typeface="Aril"/>
              <a:cs typeface="+mj-cs"/>
            </a:endParaRPr>
          </a:p>
          <a:p>
            <a:pPr marL="0" indent="0" algn="l" rtl="0">
              <a:buNone/>
            </a:pPr>
            <a:endParaRPr lang="en-US" sz="2000" dirty="0" smtClean="0">
              <a:latin typeface="Aril"/>
              <a:cs typeface="+mj-cs"/>
            </a:endParaRPr>
          </a:p>
        </p:txBody>
      </p:sp>
      <p:cxnSp>
        <p:nvCxnSpPr>
          <p:cNvPr id="6" name="Straight Connector 5"/>
          <p:cNvCxnSpPr/>
          <p:nvPr/>
        </p:nvCxnSpPr>
        <p:spPr>
          <a:xfrm>
            <a:off x="1828800" y="1539240"/>
            <a:ext cx="0" cy="304800"/>
          </a:xfrm>
          <a:prstGeom prst="line">
            <a:avLst/>
          </a:prstGeom>
        </p:spPr>
        <p:style>
          <a:lnRef idx="3">
            <a:schemeClr val="dk1"/>
          </a:lnRef>
          <a:fillRef idx="0">
            <a:schemeClr val="dk1"/>
          </a:fillRef>
          <a:effectRef idx="2">
            <a:schemeClr val="dk1"/>
          </a:effectRef>
          <a:fontRef idx="minor">
            <a:schemeClr val="tx1"/>
          </a:fontRef>
        </p:style>
      </p:cxnSp>
      <p:cxnSp>
        <p:nvCxnSpPr>
          <p:cNvPr id="7" name="Straight Connector 6"/>
          <p:cNvCxnSpPr/>
          <p:nvPr/>
        </p:nvCxnSpPr>
        <p:spPr>
          <a:xfrm>
            <a:off x="4191000" y="1539240"/>
            <a:ext cx="0" cy="304800"/>
          </a:xfrm>
          <a:prstGeom prst="line">
            <a:avLst/>
          </a:prstGeom>
        </p:spPr>
        <p:style>
          <a:lnRef idx="3">
            <a:schemeClr val="dk1"/>
          </a:lnRef>
          <a:fillRef idx="0">
            <a:schemeClr val="dk1"/>
          </a:fillRef>
          <a:effectRef idx="2">
            <a:schemeClr val="dk1"/>
          </a:effectRef>
          <a:fontRef idx="minor">
            <a:schemeClr val="tx1"/>
          </a:fontRef>
        </p:style>
      </p:cxnSp>
      <p:cxnSp>
        <p:nvCxnSpPr>
          <p:cNvPr id="8" name="Straight Connector 7"/>
          <p:cNvCxnSpPr/>
          <p:nvPr/>
        </p:nvCxnSpPr>
        <p:spPr>
          <a:xfrm>
            <a:off x="7924800" y="1584960"/>
            <a:ext cx="0" cy="304800"/>
          </a:xfrm>
          <a:prstGeom prst="line">
            <a:avLst/>
          </a:prstGeom>
        </p:spPr>
        <p:style>
          <a:lnRef idx="3">
            <a:schemeClr val="dk1"/>
          </a:lnRef>
          <a:fillRef idx="0">
            <a:schemeClr val="dk1"/>
          </a:fillRef>
          <a:effectRef idx="2">
            <a:schemeClr val="dk1"/>
          </a:effectRef>
          <a:fontRef idx="minor">
            <a:schemeClr val="tx1"/>
          </a:fontRef>
        </p:style>
      </p:cxnSp>
      <p:cxnSp>
        <p:nvCxnSpPr>
          <p:cNvPr id="9" name="Straight Connector 8"/>
          <p:cNvCxnSpPr/>
          <p:nvPr/>
        </p:nvCxnSpPr>
        <p:spPr>
          <a:xfrm>
            <a:off x="7010400" y="1905000"/>
            <a:ext cx="0" cy="304800"/>
          </a:xfrm>
          <a:prstGeom prst="line">
            <a:avLst/>
          </a:prstGeom>
        </p:spPr>
        <p:style>
          <a:lnRef idx="3">
            <a:schemeClr val="dk1"/>
          </a:lnRef>
          <a:fillRef idx="0">
            <a:schemeClr val="dk1"/>
          </a:fillRef>
          <a:effectRef idx="2">
            <a:schemeClr val="dk1"/>
          </a:effectRef>
          <a:fontRef idx="minor">
            <a:schemeClr val="tx1"/>
          </a:fontRef>
        </p:style>
      </p:cxnSp>
      <p:cxnSp>
        <p:nvCxnSpPr>
          <p:cNvPr id="10" name="Straight Connector 9"/>
          <p:cNvCxnSpPr/>
          <p:nvPr/>
        </p:nvCxnSpPr>
        <p:spPr>
          <a:xfrm>
            <a:off x="3276600" y="1905000"/>
            <a:ext cx="0" cy="304800"/>
          </a:xfrm>
          <a:prstGeom prst="line">
            <a:avLst/>
          </a:prstGeom>
        </p:spPr>
        <p:style>
          <a:lnRef idx="3">
            <a:schemeClr val="dk1"/>
          </a:lnRef>
          <a:fillRef idx="0">
            <a:schemeClr val="dk1"/>
          </a:fillRef>
          <a:effectRef idx="2">
            <a:schemeClr val="dk1"/>
          </a:effectRef>
          <a:fontRef idx="minor">
            <a:schemeClr val="tx1"/>
          </a:fontRef>
        </p:style>
      </p:cxn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662" y="2497027"/>
            <a:ext cx="249988" cy="36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300" y="4158187"/>
            <a:ext cx="249988" cy="36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Slide Number Placeholder 10"/>
          <p:cNvSpPr>
            <a:spLocks noGrp="1"/>
          </p:cNvSpPr>
          <p:nvPr>
            <p:ph type="sldNum" sz="quarter" idx="12"/>
          </p:nvPr>
        </p:nvSpPr>
        <p:spPr/>
        <p:txBody>
          <a:bodyPr/>
          <a:lstStyle/>
          <a:p>
            <a:fld id="{9ED35FCD-1FDF-49FA-BF4D-334A2273E89B}" type="slidenum">
              <a:rPr lang="ar-SA" smtClean="0"/>
              <a:pPr/>
              <a:t>14</a:t>
            </a:fld>
            <a:endParaRPr lang="ar-SA"/>
          </a:p>
        </p:txBody>
      </p:sp>
    </p:spTree>
    <p:extLst>
      <p:ext uri="{BB962C8B-B14F-4D97-AF65-F5344CB8AC3E}">
        <p14:creationId xmlns:p14="http://schemas.microsoft.com/office/powerpoint/2010/main" val="4402901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normAutofit/>
          </a:bodyPr>
          <a:lstStyle/>
          <a:p>
            <a:pPr marL="0" indent="0" algn="l" rtl="0">
              <a:buNone/>
            </a:pPr>
            <a:r>
              <a:rPr lang="en-US" sz="2000" dirty="0" smtClean="0">
                <a:latin typeface="Aril"/>
                <a:cs typeface="+mj-cs"/>
              </a:rPr>
              <a:t>   I am considering organizing several focus group and ,therefore, would appreciate any advice you might have . I know your expertise will prove to be invaluable , and I thank you in advance for your time and consideration .Sincerely yours,     Alice </a:t>
            </a:r>
            <a:r>
              <a:rPr lang="en-US" sz="2000" dirty="0" err="1" smtClean="0">
                <a:latin typeface="Aril"/>
                <a:cs typeface="+mj-cs"/>
              </a:rPr>
              <a:t>Karns</a:t>
            </a:r>
            <a:r>
              <a:rPr lang="en-US" sz="2000" dirty="0" smtClean="0">
                <a:latin typeface="Aril"/>
                <a:cs typeface="+mj-cs"/>
              </a:rPr>
              <a:t>    Product Development Manager </a:t>
            </a:r>
            <a:r>
              <a:rPr lang="en-US" sz="2000" dirty="0" err="1" smtClean="0">
                <a:latin typeface="Aril"/>
                <a:cs typeface="+mj-cs"/>
              </a:rPr>
              <a:t>urs</a:t>
            </a:r>
            <a:endParaRPr lang="en-US" sz="2000" dirty="0" smtClean="0">
              <a:latin typeface="Aril"/>
              <a:cs typeface="+mj-cs"/>
            </a:endParaRPr>
          </a:p>
          <a:p>
            <a:pPr marL="0" indent="0" algn="l" rtl="0">
              <a:buNone/>
            </a:pPr>
            <a:endParaRPr lang="en-US" sz="2000" dirty="0">
              <a:latin typeface="Aril"/>
              <a:cs typeface="+mj-cs"/>
            </a:endParaRPr>
          </a:p>
          <a:p>
            <a:pPr marL="0" indent="0" algn="l" rtl="0">
              <a:buNone/>
            </a:pPr>
            <a:endParaRPr lang="en-US" sz="2000" dirty="0" smtClean="0">
              <a:latin typeface="Aril"/>
              <a:cs typeface="+mj-cs"/>
            </a:endParaRPr>
          </a:p>
        </p:txBody>
      </p:sp>
      <p:cxnSp>
        <p:nvCxnSpPr>
          <p:cNvPr id="5" name="Straight Connector 4"/>
          <p:cNvCxnSpPr/>
          <p:nvPr/>
        </p:nvCxnSpPr>
        <p:spPr>
          <a:xfrm>
            <a:off x="2438400" y="2514600"/>
            <a:ext cx="0" cy="381000"/>
          </a:xfrm>
          <a:prstGeom prst="line">
            <a:avLst/>
          </a:prstGeom>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a:xfrm>
            <a:off x="3962400" y="2514600"/>
            <a:ext cx="0" cy="381000"/>
          </a:xfrm>
          <a:prstGeom prst="line">
            <a:avLst/>
          </a:prstGeom>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a:off x="7696200" y="2514600"/>
            <a:ext cx="0" cy="381000"/>
          </a:xfrm>
          <a:prstGeom prst="line">
            <a:avLst/>
          </a:prstGeom>
        </p:spPr>
        <p:style>
          <a:lnRef idx="3">
            <a:schemeClr val="dk1"/>
          </a:lnRef>
          <a:fillRef idx="0">
            <a:schemeClr val="dk1"/>
          </a:fillRef>
          <a:effectRef idx="2">
            <a:schemeClr val="dk1"/>
          </a:effectRef>
          <a:fontRef idx="minor">
            <a:schemeClr val="tx1"/>
          </a:fontRef>
        </p:style>
      </p:cxnSp>
      <p:pic>
        <p:nvPicPr>
          <p:cNvPr id="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662" y="1524000"/>
            <a:ext cx="249988" cy="36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lide Number Placeholder 7"/>
          <p:cNvSpPr>
            <a:spLocks noGrp="1"/>
          </p:cNvSpPr>
          <p:nvPr>
            <p:ph type="sldNum" sz="quarter" idx="12"/>
          </p:nvPr>
        </p:nvSpPr>
        <p:spPr/>
        <p:txBody>
          <a:bodyPr/>
          <a:lstStyle/>
          <a:p>
            <a:fld id="{9ED35FCD-1FDF-49FA-BF4D-334A2273E89B}" type="slidenum">
              <a:rPr lang="ar-SA" smtClean="0"/>
              <a:pPr/>
              <a:t>15</a:t>
            </a:fld>
            <a:endParaRPr lang="ar-SA"/>
          </a:p>
        </p:txBody>
      </p:sp>
    </p:spTree>
    <p:extLst>
      <p:ext uri="{BB962C8B-B14F-4D97-AF65-F5344CB8AC3E}">
        <p14:creationId xmlns:p14="http://schemas.microsoft.com/office/powerpoint/2010/main" val="5439976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Skill building </a:t>
            </a:r>
            <a:r>
              <a:rPr lang="en-US" dirty="0" smtClean="0"/>
              <a:t>,Memo and E-Mail Review </a:t>
            </a:r>
            <a:endParaRPr lang="ar-SA" dirty="0"/>
          </a:p>
        </p:txBody>
      </p:sp>
      <p:sp>
        <p:nvSpPr>
          <p:cNvPr id="3" name="Content Placeholder 2"/>
          <p:cNvSpPr>
            <a:spLocks noGrp="1"/>
          </p:cNvSpPr>
          <p:nvPr>
            <p:ph sz="quarter" idx="1"/>
          </p:nvPr>
        </p:nvSpPr>
        <p:spPr/>
        <p:txBody>
          <a:bodyPr/>
          <a:lstStyle/>
          <a:p>
            <a:pPr marL="0" indent="0" algn="l" rtl="0">
              <a:buNone/>
            </a:pPr>
            <a:r>
              <a:rPr lang="en-US" dirty="0" smtClean="0"/>
              <a:t>MEMO TO: Min-Hong Dai, Theater Manager   FROM: Barbara Cornell, Executive Director   DATE: March 1,20--   Subject: season Ticket Price Schedule for Orchestra Hall   </a:t>
            </a:r>
          </a:p>
          <a:p>
            <a:pPr marL="0" indent="0" algn="l" rtl="0">
              <a:buNone/>
            </a:pPr>
            <a:r>
              <a:rPr lang="en-US" dirty="0" smtClean="0"/>
              <a:t>    We have tentatively scheduled 114 concerts for Orchestra Hall for the calendar year beginning September 1. The attached list shows the new season ticket price for main floor ,mezzanine ,balcony, and gallery .</a:t>
            </a:r>
          </a:p>
          <a:p>
            <a:pPr marL="0" indent="0" algn="l" rtl="0">
              <a:buNone/>
            </a:pPr>
            <a:endParaRPr lang="ar-SA" dirty="0"/>
          </a:p>
        </p:txBody>
      </p:sp>
      <p:cxnSp>
        <p:nvCxnSpPr>
          <p:cNvPr id="5" name="Straight Connector 4"/>
          <p:cNvCxnSpPr/>
          <p:nvPr/>
        </p:nvCxnSpPr>
        <p:spPr>
          <a:xfrm>
            <a:off x="7696200" y="1676400"/>
            <a:ext cx="0" cy="304800"/>
          </a:xfrm>
          <a:prstGeom prst="line">
            <a:avLst/>
          </a:prstGeom>
        </p:spPr>
        <p:style>
          <a:lnRef idx="3">
            <a:schemeClr val="dk1"/>
          </a:lnRef>
          <a:fillRef idx="0">
            <a:schemeClr val="dk1"/>
          </a:fillRef>
          <a:effectRef idx="2">
            <a:schemeClr val="dk1"/>
          </a:effectRef>
          <a:fontRef idx="minor">
            <a:schemeClr val="tx1"/>
          </a:fontRef>
        </p:style>
      </p:cxnSp>
      <p:cxnSp>
        <p:nvCxnSpPr>
          <p:cNvPr id="6" name="Straight Connector 5"/>
          <p:cNvCxnSpPr/>
          <p:nvPr/>
        </p:nvCxnSpPr>
        <p:spPr>
          <a:xfrm>
            <a:off x="2743200" y="2438400"/>
            <a:ext cx="0" cy="304800"/>
          </a:xfrm>
          <a:prstGeom prst="line">
            <a:avLst/>
          </a:prstGeom>
        </p:spPr>
        <p:style>
          <a:lnRef idx="3">
            <a:schemeClr val="dk1"/>
          </a:lnRef>
          <a:fillRef idx="0">
            <a:schemeClr val="dk1"/>
          </a:fillRef>
          <a:effectRef idx="2">
            <a:schemeClr val="dk1"/>
          </a:effectRef>
          <a:fontRef idx="minor">
            <a:schemeClr val="tx1"/>
          </a:fontRef>
        </p:style>
      </p:cxnSp>
      <p:cxnSp>
        <p:nvCxnSpPr>
          <p:cNvPr id="7" name="Straight Connector 6"/>
          <p:cNvCxnSpPr/>
          <p:nvPr/>
        </p:nvCxnSpPr>
        <p:spPr>
          <a:xfrm>
            <a:off x="7391400" y="2133600"/>
            <a:ext cx="0" cy="304800"/>
          </a:xfrm>
          <a:prstGeom prst="line">
            <a:avLst/>
          </a:prstGeom>
        </p:spPr>
        <p:style>
          <a:lnRef idx="3">
            <a:schemeClr val="dk1"/>
          </a:lnRef>
          <a:fillRef idx="0">
            <a:schemeClr val="dk1"/>
          </a:fillRef>
          <a:effectRef idx="2">
            <a:schemeClr val="dk1"/>
          </a:effectRef>
          <a:fontRef idx="minor">
            <a:schemeClr val="tx1"/>
          </a:fontRef>
        </p:style>
      </p:cxn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9152" y="3352800"/>
            <a:ext cx="249988" cy="36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lide Number Placeholder 7"/>
          <p:cNvSpPr>
            <a:spLocks noGrp="1"/>
          </p:cNvSpPr>
          <p:nvPr>
            <p:ph type="sldNum" sz="quarter" idx="12"/>
          </p:nvPr>
        </p:nvSpPr>
        <p:spPr/>
        <p:txBody>
          <a:bodyPr/>
          <a:lstStyle/>
          <a:p>
            <a:fld id="{9ED35FCD-1FDF-49FA-BF4D-334A2273E89B}" type="slidenum">
              <a:rPr lang="ar-SA" smtClean="0"/>
              <a:pPr/>
              <a:t>16</a:t>
            </a:fld>
            <a:endParaRPr lang="ar-SA"/>
          </a:p>
        </p:txBody>
      </p:sp>
    </p:spTree>
    <p:extLst>
      <p:ext uri="{BB962C8B-B14F-4D97-AF65-F5344CB8AC3E}">
        <p14:creationId xmlns:p14="http://schemas.microsoft.com/office/powerpoint/2010/main" val="38584754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Skill building </a:t>
            </a:r>
            <a:r>
              <a:rPr lang="en-US" dirty="0" smtClean="0"/>
              <a:t>,Memo and E-Mail Review </a:t>
            </a:r>
            <a:endParaRPr lang="ar-SA" dirty="0"/>
          </a:p>
        </p:txBody>
      </p:sp>
      <p:sp>
        <p:nvSpPr>
          <p:cNvPr id="3" name="Content Placeholder 2"/>
          <p:cNvSpPr>
            <a:spLocks noGrp="1"/>
          </p:cNvSpPr>
          <p:nvPr>
            <p:ph sz="quarter" idx="1"/>
          </p:nvPr>
        </p:nvSpPr>
        <p:spPr/>
        <p:txBody>
          <a:bodyPr>
            <a:normAutofit fontScale="92500"/>
          </a:bodyPr>
          <a:lstStyle/>
          <a:p>
            <a:pPr marL="0" indent="0" algn="l" rtl="0">
              <a:buNone/>
            </a:pPr>
            <a:r>
              <a:rPr lang="en-US" dirty="0" smtClean="0"/>
              <a:t>   These prices are grouped in 11 different concert categories , which reflect the varied  classical tastes of our patrons . These groupings also consider preferences for day of the week ,time of day , and season of the year.</a:t>
            </a:r>
          </a:p>
          <a:p>
            <a:pPr marL="0" indent="0" algn="l" rtl="0">
              <a:buNone/>
            </a:pPr>
            <a:r>
              <a:rPr lang="en-US" dirty="0" smtClean="0"/>
              <a:t>   Please see me in my office at 3p.m on march 10 so that we can review our ticket sales campaign .last years season ticket holders have had ample time to renew their subscriptions ; we must now concentrate on attracting new season subscribers . I shall look forward to reviewing your plans.</a:t>
            </a:r>
          </a:p>
          <a:p>
            <a:pPr marL="0" indent="0" algn="l" rtl="0">
              <a:buNone/>
            </a:pPr>
            <a:r>
              <a:rPr lang="en-US" dirty="0" err="1" smtClean="0"/>
              <a:t>urs</a:t>
            </a:r>
            <a:r>
              <a:rPr lang="en-US" dirty="0" smtClean="0"/>
              <a:t>   Attachment </a:t>
            </a:r>
            <a:endParaRPr lang="ar-SA" dirty="0"/>
          </a:p>
        </p:txBody>
      </p:sp>
      <p:cxnSp>
        <p:nvCxnSpPr>
          <p:cNvPr id="9" name="Straight Connector 8"/>
          <p:cNvCxnSpPr/>
          <p:nvPr/>
        </p:nvCxnSpPr>
        <p:spPr>
          <a:xfrm>
            <a:off x="990600" y="5562600"/>
            <a:ext cx="0" cy="304800"/>
          </a:xfrm>
          <a:prstGeom prst="line">
            <a:avLst/>
          </a:prstGeom>
        </p:spPr>
        <p:style>
          <a:lnRef idx="3">
            <a:schemeClr val="dk1"/>
          </a:lnRef>
          <a:fillRef idx="0">
            <a:schemeClr val="dk1"/>
          </a:fillRef>
          <a:effectRef idx="2">
            <a:schemeClr val="dk1"/>
          </a:effectRef>
          <a:fontRef idx="minor">
            <a:schemeClr val="tx1"/>
          </a:fontRef>
        </p:style>
      </p:cxn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662" y="1552147"/>
            <a:ext cx="249988" cy="36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662" y="3200400"/>
            <a:ext cx="249988" cy="36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6"/>
          <p:cNvSpPr>
            <a:spLocks noGrp="1"/>
          </p:cNvSpPr>
          <p:nvPr>
            <p:ph type="sldNum" sz="quarter" idx="12"/>
          </p:nvPr>
        </p:nvSpPr>
        <p:spPr/>
        <p:txBody>
          <a:bodyPr/>
          <a:lstStyle/>
          <a:p>
            <a:fld id="{9ED35FCD-1FDF-49FA-BF4D-334A2273E89B}" type="slidenum">
              <a:rPr lang="ar-SA" smtClean="0"/>
              <a:pPr/>
              <a:t>17</a:t>
            </a:fld>
            <a:endParaRPr lang="ar-SA"/>
          </a:p>
        </p:txBody>
      </p:sp>
    </p:spTree>
    <p:extLst>
      <p:ext uri="{BB962C8B-B14F-4D97-AF65-F5344CB8AC3E}">
        <p14:creationId xmlns:p14="http://schemas.microsoft.com/office/powerpoint/2010/main" val="893668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Skill building </a:t>
            </a:r>
            <a:r>
              <a:rPr lang="en-US" dirty="0" smtClean="0"/>
              <a:t>, and Table review </a:t>
            </a:r>
            <a:endParaRPr lang="ar-SA" dirty="0"/>
          </a:p>
        </p:txBody>
      </p:sp>
      <p:cxnSp>
        <p:nvCxnSpPr>
          <p:cNvPr id="9" name="Straight Connector 8"/>
          <p:cNvCxnSpPr/>
          <p:nvPr/>
        </p:nvCxnSpPr>
        <p:spPr>
          <a:xfrm>
            <a:off x="990600" y="5562600"/>
            <a:ext cx="0" cy="304800"/>
          </a:xfrm>
          <a:prstGeom prst="line">
            <a:avLst/>
          </a:prstGeom>
        </p:spPr>
        <p:style>
          <a:lnRef idx="3">
            <a:schemeClr val="dk1"/>
          </a:lnRef>
          <a:fillRef idx="0">
            <a:schemeClr val="dk1"/>
          </a:fillRef>
          <a:effectRef idx="2">
            <a:schemeClr val="dk1"/>
          </a:effectRef>
          <a:fontRef idx="minor">
            <a:schemeClr val="tx1"/>
          </a:fontRef>
        </p:style>
      </p:cxnSp>
      <p:sp>
        <p:nvSpPr>
          <p:cNvPr id="5" name="Rounded Rectangle 4"/>
          <p:cNvSpPr/>
          <p:nvPr/>
        </p:nvSpPr>
        <p:spPr>
          <a:xfrm>
            <a:off x="2438400" y="1752600"/>
            <a:ext cx="3886200" cy="685800"/>
          </a:xfrm>
          <a:prstGeom prst="roundRect">
            <a:avLst/>
          </a:prstGeom>
          <a:ln w="57150"/>
        </p:spPr>
        <p:style>
          <a:lnRef idx="2">
            <a:schemeClr val="accent3"/>
          </a:lnRef>
          <a:fillRef idx="1">
            <a:schemeClr val="lt1"/>
          </a:fillRef>
          <a:effectRef idx="0">
            <a:schemeClr val="accent3"/>
          </a:effectRef>
          <a:fontRef idx="minor">
            <a:schemeClr val="dk1"/>
          </a:fontRef>
        </p:style>
        <p:txBody>
          <a:bodyPr rtlCol="1" anchor="ctr"/>
          <a:lstStyle/>
          <a:p>
            <a:pPr algn="ctr"/>
            <a:r>
              <a:rPr lang="en-US" dirty="0" smtClean="0"/>
              <a:t>TABLE</a:t>
            </a:r>
          </a:p>
          <a:p>
            <a:pPr algn="ctr"/>
            <a:endParaRPr lang="ar-SA" dirty="0"/>
          </a:p>
        </p:txBody>
      </p:sp>
      <p:sp>
        <p:nvSpPr>
          <p:cNvPr id="6" name="Oval 5"/>
          <p:cNvSpPr/>
          <p:nvPr/>
        </p:nvSpPr>
        <p:spPr>
          <a:xfrm>
            <a:off x="838200" y="3535680"/>
            <a:ext cx="1600200" cy="1371600"/>
          </a:xfrm>
          <a:prstGeom prst="ellipse">
            <a:avLst/>
          </a:prstGeom>
          <a:ln w="57150"/>
        </p:spPr>
        <p:style>
          <a:lnRef idx="2">
            <a:schemeClr val="accent3"/>
          </a:lnRef>
          <a:fillRef idx="1">
            <a:schemeClr val="lt1"/>
          </a:fillRef>
          <a:effectRef idx="0">
            <a:schemeClr val="accent3"/>
          </a:effectRef>
          <a:fontRef idx="minor">
            <a:schemeClr val="dk1"/>
          </a:fontRef>
        </p:style>
        <p:txBody>
          <a:bodyPr rtlCol="1" anchor="ctr"/>
          <a:lstStyle/>
          <a:p>
            <a:pPr algn="ctr"/>
            <a:r>
              <a:rPr lang="en-US" dirty="0" smtClean="0"/>
              <a:t>Boxed</a:t>
            </a:r>
          </a:p>
          <a:p>
            <a:pPr algn="ctr"/>
            <a:r>
              <a:rPr lang="en-US" dirty="0" smtClean="0"/>
              <a:t>table</a:t>
            </a:r>
            <a:endParaRPr lang="ar-SA" dirty="0"/>
          </a:p>
        </p:txBody>
      </p:sp>
      <p:sp>
        <p:nvSpPr>
          <p:cNvPr id="8" name="Oval 7"/>
          <p:cNvSpPr/>
          <p:nvPr/>
        </p:nvSpPr>
        <p:spPr>
          <a:xfrm>
            <a:off x="3505200" y="3535680"/>
            <a:ext cx="1600200" cy="1371600"/>
          </a:xfrm>
          <a:prstGeom prst="ellipse">
            <a:avLst/>
          </a:prstGeom>
          <a:ln w="57150"/>
        </p:spPr>
        <p:style>
          <a:lnRef idx="2">
            <a:schemeClr val="accent3"/>
          </a:lnRef>
          <a:fillRef idx="1">
            <a:schemeClr val="lt1"/>
          </a:fillRef>
          <a:effectRef idx="0">
            <a:schemeClr val="accent3"/>
          </a:effectRef>
          <a:fontRef idx="minor">
            <a:schemeClr val="dk1"/>
          </a:fontRef>
        </p:style>
        <p:txBody>
          <a:bodyPr rtlCol="1" anchor="ctr"/>
          <a:lstStyle/>
          <a:p>
            <a:pPr algn="ctr"/>
            <a:r>
              <a:rPr lang="en-US" dirty="0" smtClean="0"/>
              <a:t>Open </a:t>
            </a:r>
          </a:p>
          <a:p>
            <a:pPr algn="ctr"/>
            <a:r>
              <a:rPr lang="en-US" dirty="0" smtClean="0"/>
              <a:t>Table </a:t>
            </a:r>
            <a:endParaRPr lang="ar-SA" dirty="0"/>
          </a:p>
        </p:txBody>
      </p:sp>
      <p:sp>
        <p:nvSpPr>
          <p:cNvPr id="10" name="Oval 9"/>
          <p:cNvSpPr/>
          <p:nvPr/>
        </p:nvSpPr>
        <p:spPr>
          <a:xfrm>
            <a:off x="6705600" y="3535680"/>
            <a:ext cx="1600200" cy="1371600"/>
          </a:xfrm>
          <a:prstGeom prst="ellipse">
            <a:avLst/>
          </a:prstGeom>
          <a:ln w="57150"/>
        </p:spPr>
        <p:style>
          <a:lnRef idx="2">
            <a:schemeClr val="accent3"/>
          </a:lnRef>
          <a:fillRef idx="1">
            <a:schemeClr val="lt1"/>
          </a:fillRef>
          <a:effectRef idx="0">
            <a:schemeClr val="accent3"/>
          </a:effectRef>
          <a:fontRef idx="minor">
            <a:schemeClr val="dk1"/>
          </a:fontRef>
        </p:style>
        <p:txBody>
          <a:bodyPr rtlCol="1" anchor="ctr"/>
          <a:lstStyle/>
          <a:p>
            <a:pPr algn="ctr"/>
            <a:r>
              <a:rPr lang="en-US" dirty="0" smtClean="0"/>
              <a:t>Ruled </a:t>
            </a:r>
          </a:p>
          <a:p>
            <a:pPr algn="ctr"/>
            <a:r>
              <a:rPr lang="en-US" dirty="0" smtClean="0"/>
              <a:t>Table </a:t>
            </a:r>
          </a:p>
        </p:txBody>
      </p:sp>
      <p:cxnSp>
        <p:nvCxnSpPr>
          <p:cNvPr id="11" name="Straight Arrow Connector 10"/>
          <p:cNvCxnSpPr/>
          <p:nvPr/>
        </p:nvCxnSpPr>
        <p:spPr>
          <a:xfrm>
            <a:off x="4305300" y="2514600"/>
            <a:ext cx="0" cy="868680"/>
          </a:xfrm>
          <a:prstGeom prst="straightConnector1">
            <a:avLst/>
          </a:prstGeom>
          <a:ln w="57150">
            <a:tailEnd type="arrow"/>
          </a:ln>
        </p:spPr>
        <p:style>
          <a:lnRef idx="3">
            <a:schemeClr val="accent1"/>
          </a:lnRef>
          <a:fillRef idx="0">
            <a:schemeClr val="accent1"/>
          </a:fillRef>
          <a:effectRef idx="2">
            <a:schemeClr val="accent1"/>
          </a:effectRef>
          <a:fontRef idx="minor">
            <a:schemeClr val="tx1"/>
          </a:fontRef>
        </p:style>
      </p:cxnSp>
      <p:cxnSp>
        <p:nvCxnSpPr>
          <p:cNvPr id="16" name="Elbow Connector 15"/>
          <p:cNvCxnSpPr/>
          <p:nvPr/>
        </p:nvCxnSpPr>
        <p:spPr>
          <a:xfrm rot="5400000">
            <a:off x="2049779" y="2491740"/>
            <a:ext cx="1249680" cy="1143000"/>
          </a:xfrm>
          <a:prstGeom prst="bentConnector3">
            <a:avLst>
              <a:gd name="adj1" fmla="val 50000"/>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p:nvPr/>
        </p:nvCxnSpPr>
        <p:spPr>
          <a:xfrm rot="16200000" flipH="1">
            <a:off x="6061710" y="2472690"/>
            <a:ext cx="1135380" cy="1066800"/>
          </a:xfrm>
          <a:prstGeom prst="bentConnector3">
            <a:avLst>
              <a:gd name="adj1" fmla="val 50000"/>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9ED35FCD-1FDF-49FA-BF4D-334A2273E89B}" type="slidenum">
              <a:rPr lang="ar-SA" smtClean="0"/>
              <a:pPr/>
              <a:t>18</a:t>
            </a:fld>
            <a:endParaRPr lang="ar-SA"/>
          </a:p>
        </p:txBody>
      </p:sp>
    </p:spTree>
    <p:extLst>
      <p:ext uri="{BB962C8B-B14F-4D97-AF65-F5344CB8AC3E}">
        <p14:creationId xmlns:p14="http://schemas.microsoft.com/office/powerpoint/2010/main" val="39791073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Skill building </a:t>
            </a:r>
            <a:r>
              <a:rPr lang="en-US" dirty="0" smtClean="0"/>
              <a:t>, and Table review </a:t>
            </a:r>
            <a:endParaRPr lang="ar-SA" dirty="0"/>
          </a:p>
        </p:txBody>
      </p:sp>
      <p:cxnSp>
        <p:nvCxnSpPr>
          <p:cNvPr id="9" name="Straight Connector 8"/>
          <p:cNvCxnSpPr/>
          <p:nvPr/>
        </p:nvCxnSpPr>
        <p:spPr>
          <a:xfrm>
            <a:off x="990600" y="5562600"/>
            <a:ext cx="0" cy="304800"/>
          </a:xfrm>
          <a:prstGeom prst="line">
            <a:avLst/>
          </a:prstGeom>
        </p:spPr>
        <p:style>
          <a:lnRef idx="3">
            <a:schemeClr val="dk1"/>
          </a:lnRef>
          <a:fillRef idx="0">
            <a:schemeClr val="dk1"/>
          </a:fillRef>
          <a:effectRef idx="2">
            <a:schemeClr val="dk1"/>
          </a:effectRef>
          <a:fontRef idx="minor">
            <a:schemeClr val="tx1"/>
          </a:fontRef>
        </p:style>
      </p:cxn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1643063"/>
            <a:ext cx="3871913" cy="4580339"/>
          </a:xfrm>
          <a:prstGeom prst="rect">
            <a:avLst/>
          </a:prstGeom>
          <a:noFill/>
          <a:ln w="5715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le 2"/>
          <p:cNvSpPr/>
          <p:nvPr/>
        </p:nvSpPr>
        <p:spPr>
          <a:xfrm>
            <a:off x="990600" y="4958482"/>
            <a:ext cx="1676400" cy="1295400"/>
          </a:xfrm>
          <a:prstGeom prst="roundRect">
            <a:avLst/>
          </a:prstGeom>
          <a:ln w="38100"/>
        </p:spPr>
        <p:style>
          <a:lnRef idx="2">
            <a:schemeClr val="accent1"/>
          </a:lnRef>
          <a:fillRef idx="1">
            <a:schemeClr val="lt1"/>
          </a:fillRef>
          <a:effectRef idx="0">
            <a:schemeClr val="accent1"/>
          </a:effectRef>
          <a:fontRef idx="minor">
            <a:schemeClr val="dk1"/>
          </a:fontRef>
        </p:style>
        <p:txBody>
          <a:bodyPr rtlCol="1" anchor="ctr"/>
          <a:lstStyle/>
          <a:p>
            <a:pPr algn="ctr"/>
            <a:r>
              <a:rPr lang="en-US" dirty="0" smtClean="0"/>
              <a:t>Boxed table </a:t>
            </a:r>
            <a:endParaRPr lang="ar-SA" dirty="0"/>
          </a:p>
        </p:txBody>
      </p:sp>
      <p:sp>
        <p:nvSpPr>
          <p:cNvPr id="6" name="Slide Number Placeholder 5"/>
          <p:cNvSpPr>
            <a:spLocks noGrp="1"/>
          </p:cNvSpPr>
          <p:nvPr>
            <p:ph type="sldNum" sz="quarter" idx="12"/>
          </p:nvPr>
        </p:nvSpPr>
        <p:spPr/>
        <p:txBody>
          <a:bodyPr/>
          <a:lstStyle/>
          <a:p>
            <a:fld id="{9ED35FCD-1FDF-49FA-BF4D-334A2273E89B}" type="slidenum">
              <a:rPr lang="ar-SA" smtClean="0"/>
              <a:pPr/>
              <a:t>19</a:t>
            </a:fld>
            <a:endParaRPr lang="ar-SA"/>
          </a:p>
        </p:txBody>
      </p:sp>
    </p:spTree>
    <p:extLst>
      <p:ext uri="{BB962C8B-B14F-4D97-AF65-F5344CB8AC3E}">
        <p14:creationId xmlns:p14="http://schemas.microsoft.com/office/powerpoint/2010/main" val="1508558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34400" cy="758952"/>
          </a:xfrm>
        </p:spPr>
        <p:txBody>
          <a:bodyPr>
            <a:normAutofit fontScale="90000"/>
          </a:bodyPr>
          <a:lstStyle/>
          <a:p>
            <a:r>
              <a:rPr lang="en-US" dirty="0" smtClean="0"/>
              <a:t>Objectives</a:t>
            </a:r>
            <a:br>
              <a:rPr lang="en-US" dirty="0" smtClean="0"/>
            </a:br>
            <a:endParaRPr lang="ar-SA" dirty="0"/>
          </a:p>
        </p:txBody>
      </p:sp>
      <p:sp>
        <p:nvSpPr>
          <p:cNvPr id="3" name="Content Placeholder 2"/>
          <p:cNvSpPr>
            <a:spLocks noGrp="1"/>
          </p:cNvSpPr>
          <p:nvPr>
            <p:ph sz="quarter" idx="1"/>
          </p:nvPr>
        </p:nvSpPr>
        <p:spPr/>
        <p:txBody>
          <a:bodyPr>
            <a:normAutofit lnSpcReduction="10000"/>
          </a:bodyPr>
          <a:lstStyle/>
          <a:p>
            <a:pPr algn="l" rtl="0"/>
            <a:r>
              <a:rPr lang="en-US" dirty="0" smtClean="0"/>
              <a:t>Improved speed and accuracy while typing by touch .</a:t>
            </a:r>
          </a:p>
          <a:p>
            <a:pPr algn="l" rtl="0"/>
            <a:r>
              <a:rPr lang="en-US" dirty="0" smtClean="0"/>
              <a:t>Demonstrate acceptable language arts skills in comma usage.</a:t>
            </a:r>
          </a:p>
          <a:p>
            <a:pPr algn="l" rtl="0"/>
            <a:r>
              <a:rPr lang="en-US" dirty="0" smtClean="0"/>
              <a:t>Correctly format a business letter in block style.</a:t>
            </a:r>
          </a:p>
          <a:p>
            <a:pPr algn="l" rtl="0"/>
            <a:r>
              <a:rPr lang="en-US" dirty="0"/>
              <a:t>Correctly </a:t>
            </a:r>
            <a:r>
              <a:rPr lang="en-US" dirty="0" smtClean="0"/>
              <a:t>format a rough-draft document .</a:t>
            </a:r>
          </a:p>
          <a:p>
            <a:pPr algn="l" rtl="0"/>
            <a:r>
              <a:rPr lang="en-US" dirty="0"/>
              <a:t>Correctly </a:t>
            </a:r>
            <a:r>
              <a:rPr lang="en-US" dirty="0" smtClean="0"/>
              <a:t>format a boxed table , an open table , and a ruled table.</a:t>
            </a:r>
          </a:p>
          <a:p>
            <a:pPr algn="l" rtl="0"/>
            <a:r>
              <a:rPr lang="en-US" dirty="0"/>
              <a:t>Correctly </a:t>
            </a:r>
            <a:r>
              <a:rPr lang="en-US" dirty="0" smtClean="0"/>
              <a:t>format a resume , and an application letter.</a:t>
            </a:r>
          </a:p>
          <a:p>
            <a:pPr algn="l" rtl="0"/>
            <a:r>
              <a:rPr lang="en-US" dirty="0"/>
              <a:t>Demonstrate acceptable language arts </a:t>
            </a:r>
            <a:r>
              <a:rPr lang="en-US" dirty="0" smtClean="0"/>
              <a:t>skills in composing.</a:t>
            </a:r>
          </a:p>
          <a:p>
            <a:pPr algn="l" rtl="0"/>
            <a:endParaRPr lang="en-US" dirty="0" smtClean="0"/>
          </a:p>
          <a:p>
            <a:pPr algn="l" rtl="0"/>
            <a:endParaRPr lang="en-US" dirty="0" smtClean="0"/>
          </a:p>
          <a:p>
            <a:pPr marL="0" indent="0" algn="l" rtl="0">
              <a:buNone/>
            </a:pPr>
            <a:endParaRPr lang="en-US" dirty="0" smtClean="0"/>
          </a:p>
          <a:p>
            <a:pPr algn="l" rtl="0"/>
            <a:endParaRPr lang="ar-SA" dirty="0"/>
          </a:p>
        </p:txBody>
      </p:sp>
      <p:sp>
        <p:nvSpPr>
          <p:cNvPr id="4" name="Slide Number Placeholder 3"/>
          <p:cNvSpPr>
            <a:spLocks noGrp="1"/>
          </p:cNvSpPr>
          <p:nvPr>
            <p:ph type="sldNum" sz="quarter" idx="12"/>
          </p:nvPr>
        </p:nvSpPr>
        <p:spPr/>
        <p:txBody>
          <a:bodyPr/>
          <a:lstStyle/>
          <a:p>
            <a:fld id="{9ED35FCD-1FDF-49FA-BF4D-334A2273E89B}" type="slidenum">
              <a:rPr lang="ar-SA" smtClean="0"/>
              <a:pPr/>
              <a:t>2</a:t>
            </a:fld>
            <a:endParaRPr lang="ar-SA"/>
          </a:p>
        </p:txBody>
      </p:sp>
    </p:spTree>
    <p:extLst>
      <p:ext uri="{BB962C8B-B14F-4D97-AF65-F5344CB8AC3E}">
        <p14:creationId xmlns:p14="http://schemas.microsoft.com/office/powerpoint/2010/main" val="38491604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Skill building </a:t>
            </a:r>
            <a:r>
              <a:rPr lang="en-US" dirty="0" smtClean="0"/>
              <a:t>, and Table review </a:t>
            </a:r>
            <a:endParaRPr lang="ar-SA" dirty="0"/>
          </a:p>
        </p:txBody>
      </p:sp>
      <p:cxnSp>
        <p:nvCxnSpPr>
          <p:cNvPr id="9" name="Straight Connector 8"/>
          <p:cNvCxnSpPr/>
          <p:nvPr/>
        </p:nvCxnSpPr>
        <p:spPr>
          <a:xfrm>
            <a:off x="990600" y="5562600"/>
            <a:ext cx="0" cy="304800"/>
          </a:xfrm>
          <a:prstGeom prst="line">
            <a:avLst/>
          </a:prstGeom>
        </p:spPr>
        <p:style>
          <a:lnRef idx="3">
            <a:schemeClr val="dk1"/>
          </a:lnRef>
          <a:fillRef idx="0">
            <a:schemeClr val="dk1"/>
          </a:fillRef>
          <a:effectRef idx="2">
            <a:schemeClr val="dk1"/>
          </a:effectRef>
          <a:fontRef idx="minor">
            <a:schemeClr val="tx1"/>
          </a:fontRef>
        </p:style>
      </p:cxn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1752600"/>
            <a:ext cx="4571999" cy="4114800"/>
          </a:xfrm>
          <a:prstGeom prst="rect">
            <a:avLst/>
          </a:prstGeom>
          <a:noFill/>
          <a:ln w="5715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le 2"/>
          <p:cNvSpPr/>
          <p:nvPr/>
        </p:nvSpPr>
        <p:spPr>
          <a:xfrm>
            <a:off x="990600" y="4958482"/>
            <a:ext cx="1676400" cy="1295400"/>
          </a:xfrm>
          <a:prstGeom prst="roundRect">
            <a:avLst/>
          </a:prstGeom>
          <a:ln w="38100"/>
        </p:spPr>
        <p:style>
          <a:lnRef idx="2">
            <a:schemeClr val="accent1"/>
          </a:lnRef>
          <a:fillRef idx="1">
            <a:schemeClr val="lt1"/>
          </a:fillRef>
          <a:effectRef idx="0">
            <a:schemeClr val="accent1"/>
          </a:effectRef>
          <a:fontRef idx="minor">
            <a:schemeClr val="dk1"/>
          </a:fontRef>
        </p:style>
        <p:txBody>
          <a:bodyPr rtlCol="1" anchor="ctr"/>
          <a:lstStyle/>
          <a:p>
            <a:pPr algn="ctr"/>
            <a:r>
              <a:rPr lang="en-US" dirty="0" smtClean="0"/>
              <a:t>Open  table </a:t>
            </a:r>
            <a:endParaRPr lang="ar-SA" dirty="0"/>
          </a:p>
        </p:txBody>
      </p:sp>
      <p:sp>
        <p:nvSpPr>
          <p:cNvPr id="6" name="Slide Number Placeholder 5"/>
          <p:cNvSpPr>
            <a:spLocks noGrp="1"/>
          </p:cNvSpPr>
          <p:nvPr>
            <p:ph type="sldNum" sz="quarter" idx="12"/>
          </p:nvPr>
        </p:nvSpPr>
        <p:spPr/>
        <p:txBody>
          <a:bodyPr/>
          <a:lstStyle/>
          <a:p>
            <a:fld id="{9ED35FCD-1FDF-49FA-BF4D-334A2273E89B}" type="slidenum">
              <a:rPr lang="ar-SA" smtClean="0"/>
              <a:pPr/>
              <a:t>20</a:t>
            </a:fld>
            <a:endParaRPr lang="ar-SA"/>
          </a:p>
        </p:txBody>
      </p:sp>
    </p:spTree>
    <p:extLst>
      <p:ext uri="{BB962C8B-B14F-4D97-AF65-F5344CB8AC3E}">
        <p14:creationId xmlns:p14="http://schemas.microsoft.com/office/powerpoint/2010/main" val="38415748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Skill building </a:t>
            </a:r>
            <a:r>
              <a:rPr lang="en-US" dirty="0" smtClean="0"/>
              <a:t>, and Table review </a:t>
            </a:r>
            <a:endParaRPr lang="ar-SA" dirty="0"/>
          </a:p>
        </p:txBody>
      </p:sp>
      <p:cxnSp>
        <p:nvCxnSpPr>
          <p:cNvPr id="9" name="Straight Connector 8"/>
          <p:cNvCxnSpPr/>
          <p:nvPr/>
        </p:nvCxnSpPr>
        <p:spPr>
          <a:xfrm>
            <a:off x="990600" y="5562600"/>
            <a:ext cx="0" cy="304800"/>
          </a:xfrm>
          <a:prstGeom prst="line">
            <a:avLst/>
          </a:prstGeom>
        </p:spPr>
        <p:style>
          <a:lnRef idx="3">
            <a:schemeClr val="dk1"/>
          </a:lnRef>
          <a:fillRef idx="0">
            <a:schemeClr val="dk1"/>
          </a:fillRef>
          <a:effectRef idx="2">
            <a:schemeClr val="dk1"/>
          </a:effectRef>
          <a:fontRef idx="minor">
            <a:schemeClr val="tx1"/>
          </a:fontRef>
        </p:style>
      </p:cxn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2640542" y="1192743"/>
            <a:ext cx="3624439" cy="4658075"/>
          </a:xfrm>
          <a:prstGeom prst="rect">
            <a:avLst/>
          </a:prstGeom>
          <a:noFill/>
          <a:ln w="5715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le 2"/>
          <p:cNvSpPr/>
          <p:nvPr/>
        </p:nvSpPr>
        <p:spPr>
          <a:xfrm>
            <a:off x="990600" y="4958482"/>
            <a:ext cx="1676400" cy="1295400"/>
          </a:xfrm>
          <a:prstGeom prst="roundRect">
            <a:avLst/>
          </a:prstGeom>
          <a:ln w="38100"/>
        </p:spPr>
        <p:style>
          <a:lnRef idx="2">
            <a:schemeClr val="accent1"/>
          </a:lnRef>
          <a:fillRef idx="1">
            <a:schemeClr val="lt1"/>
          </a:fillRef>
          <a:effectRef idx="0">
            <a:schemeClr val="accent1"/>
          </a:effectRef>
          <a:fontRef idx="minor">
            <a:schemeClr val="dk1"/>
          </a:fontRef>
        </p:style>
        <p:txBody>
          <a:bodyPr rtlCol="1" anchor="ctr"/>
          <a:lstStyle/>
          <a:p>
            <a:pPr algn="ctr"/>
            <a:r>
              <a:rPr lang="en-US" dirty="0" smtClean="0"/>
              <a:t>Ruled   table </a:t>
            </a:r>
            <a:endParaRPr lang="ar-SA" dirty="0"/>
          </a:p>
        </p:txBody>
      </p:sp>
      <p:sp>
        <p:nvSpPr>
          <p:cNvPr id="6" name="Slide Number Placeholder 5"/>
          <p:cNvSpPr>
            <a:spLocks noGrp="1"/>
          </p:cNvSpPr>
          <p:nvPr>
            <p:ph type="sldNum" sz="quarter" idx="12"/>
          </p:nvPr>
        </p:nvSpPr>
        <p:spPr/>
        <p:txBody>
          <a:bodyPr/>
          <a:lstStyle/>
          <a:p>
            <a:fld id="{9ED35FCD-1FDF-49FA-BF4D-334A2273E89B}" type="slidenum">
              <a:rPr lang="ar-SA" smtClean="0"/>
              <a:pPr/>
              <a:t>21</a:t>
            </a:fld>
            <a:endParaRPr lang="ar-SA"/>
          </a:p>
        </p:txBody>
      </p:sp>
    </p:spTree>
    <p:extLst>
      <p:ext uri="{BB962C8B-B14F-4D97-AF65-F5344CB8AC3E}">
        <p14:creationId xmlns:p14="http://schemas.microsoft.com/office/powerpoint/2010/main" val="25177221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Vitae </a:t>
            </a:r>
            <a:r>
              <a:rPr lang="en-US" dirty="0"/>
              <a:t>(cv)</a:t>
            </a:r>
            <a:endParaRPr lang="en-GB" dirty="0"/>
          </a:p>
        </p:txBody>
      </p:sp>
      <p:sp>
        <p:nvSpPr>
          <p:cNvPr id="3" name="Slide Number Placeholder 2"/>
          <p:cNvSpPr>
            <a:spLocks noGrp="1"/>
          </p:cNvSpPr>
          <p:nvPr>
            <p:ph type="sldNum" sz="quarter" idx="12"/>
          </p:nvPr>
        </p:nvSpPr>
        <p:spPr/>
        <p:txBody>
          <a:bodyPr/>
          <a:lstStyle/>
          <a:p>
            <a:fld id="{9ED35FCD-1FDF-49FA-BF4D-334A2273E89B}" type="slidenum">
              <a:rPr lang="ar-SA" smtClean="0"/>
              <a:pPr/>
              <a:t>22</a:t>
            </a:fld>
            <a:endParaRPr lang="ar-SA"/>
          </a:p>
        </p:txBody>
      </p:sp>
      <p:sp>
        <p:nvSpPr>
          <p:cNvPr id="4" name="Content Placeholder 3"/>
          <p:cNvSpPr>
            <a:spLocks noGrp="1"/>
          </p:cNvSpPr>
          <p:nvPr>
            <p:ph sz="quarter" idx="1"/>
          </p:nvPr>
        </p:nvSpPr>
        <p:spPr/>
        <p:txBody>
          <a:bodyPr/>
          <a:lstStyle/>
          <a:p>
            <a:pPr marL="0" indent="0" algn="l">
              <a:buNone/>
            </a:pPr>
            <a:r>
              <a:rPr lang="en-GB" dirty="0"/>
              <a:t>A curriculum vitae is a written description of your work experience, educational background and skills. Also called a </a:t>
            </a:r>
            <a:r>
              <a:rPr lang="en-GB" dirty="0" smtClean="0"/>
              <a:t>CV.</a:t>
            </a:r>
            <a:r>
              <a:rPr lang="en-GB" dirty="0"/>
              <a:t> </a:t>
            </a:r>
          </a:p>
        </p:txBody>
      </p:sp>
    </p:spTree>
    <p:extLst>
      <p:ext uri="{BB962C8B-B14F-4D97-AF65-F5344CB8AC3E}">
        <p14:creationId xmlns:p14="http://schemas.microsoft.com/office/powerpoint/2010/main" val="28829677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Curriculum Vitae (cv)</a:t>
            </a:r>
            <a:endParaRPr lang="ar-SA" sz="2400" dirty="0"/>
          </a:p>
        </p:txBody>
      </p:sp>
      <p:sp>
        <p:nvSpPr>
          <p:cNvPr id="4" name="Content Placeholder 3"/>
          <p:cNvSpPr>
            <a:spLocks noGrp="1"/>
          </p:cNvSpPr>
          <p:nvPr>
            <p:ph sz="quarter" idx="1"/>
          </p:nvPr>
        </p:nvSpPr>
        <p:spPr/>
        <p:txBody>
          <a:bodyPr/>
          <a:lstStyle/>
          <a:p>
            <a:pPr marL="0" indent="0" algn="l" rtl="0">
              <a:buNone/>
            </a:pPr>
            <a:r>
              <a:rPr lang="en-US" dirty="0">
                <a:solidFill>
                  <a:schemeClr val="accent1"/>
                </a:solidFill>
              </a:rPr>
              <a:t>curriculum </a:t>
            </a:r>
            <a:r>
              <a:rPr lang="en-US" dirty="0" smtClean="0">
                <a:solidFill>
                  <a:schemeClr val="accent1"/>
                </a:solidFill>
              </a:rPr>
              <a:t>vitae</a:t>
            </a:r>
            <a:r>
              <a:rPr lang="en-US" dirty="0">
                <a:solidFill>
                  <a:schemeClr val="accent1"/>
                </a:solidFill>
              </a:rPr>
              <a:t> (</a:t>
            </a:r>
            <a:r>
              <a:rPr lang="en-US" dirty="0" smtClean="0">
                <a:solidFill>
                  <a:schemeClr val="accent1"/>
                </a:solidFill>
              </a:rPr>
              <a:t>cv) format :-</a:t>
            </a:r>
          </a:p>
          <a:p>
            <a:pPr marL="0" indent="0" algn="l" rtl="0">
              <a:buNone/>
            </a:pPr>
            <a:r>
              <a:rPr lang="en-US" b="1" dirty="0" smtClean="0"/>
              <a:t> </a:t>
            </a:r>
            <a:r>
              <a:rPr lang="en-US" sz="2400" b="1" dirty="0" smtClean="0">
                <a:solidFill>
                  <a:schemeClr val="accent2">
                    <a:lumMod val="75000"/>
                  </a:schemeClr>
                </a:solidFill>
              </a:rPr>
              <a:t>Contact data</a:t>
            </a:r>
          </a:p>
          <a:p>
            <a:pPr algn="l" rtl="0">
              <a:buFont typeface="Arial" pitchFamily="34" charset="0"/>
              <a:buChar char="•"/>
            </a:pPr>
            <a:r>
              <a:rPr lang="en-US" sz="2400" dirty="0" smtClean="0"/>
              <a:t>Name.</a:t>
            </a:r>
          </a:p>
          <a:p>
            <a:pPr algn="l" rtl="0">
              <a:buFont typeface="Arial" pitchFamily="34" charset="0"/>
              <a:buChar char="•"/>
            </a:pPr>
            <a:r>
              <a:rPr lang="en-US" sz="2400" dirty="0" smtClean="0"/>
              <a:t>Address.</a:t>
            </a:r>
          </a:p>
          <a:p>
            <a:pPr algn="l" rtl="0">
              <a:buFont typeface="Arial" pitchFamily="34" charset="0"/>
              <a:buChar char="•"/>
            </a:pPr>
            <a:r>
              <a:rPr lang="en-US" sz="2400" dirty="0" smtClean="0"/>
              <a:t>Telephone.</a:t>
            </a:r>
          </a:p>
          <a:p>
            <a:pPr algn="l" rtl="0">
              <a:buFont typeface="Arial" pitchFamily="34" charset="0"/>
              <a:buChar char="•"/>
            </a:pPr>
            <a:r>
              <a:rPr lang="en-US" sz="2400" dirty="0" smtClean="0"/>
              <a:t>Cell Phone.</a:t>
            </a:r>
          </a:p>
          <a:p>
            <a:pPr algn="l" rtl="0">
              <a:buFont typeface="Arial" pitchFamily="34" charset="0"/>
              <a:buChar char="•"/>
            </a:pPr>
            <a:r>
              <a:rPr lang="en-US" sz="2400" dirty="0" smtClean="0"/>
              <a:t>Email.</a:t>
            </a:r>
            <a:endParaRPr lang="en-US" sz="2400" dirty="0" smtClean="0">
              <a:cs typeface="+mj-cs"/>
            </a:endParaRPr>
          </a:p>
          <a:p>
            <a:pPr algn="l" rtl="0"/>
            <a:endParaRPr lang="ar-SA" dirty="0">
              <a:cs typeface="+mj-cs"/>
            </a:endParaRPr>
          </a:p>
        </p:txBody>
      </p:sp>
      <p:sp>
        <p:nvSpPr>
          <p:cNvPr id="5" name="Slide Number Placeholder 4"/>
          <p:cNvSpPr>
            <a:spLocks noGrp="1"/>
          </p:cNvSpPr>
          <p:nvPr>
            <p:ph type="sldNum" sz="quarter" idx="12"/>
          </p:nvPr>
        </p:nvSpPr>
        <p:spPr/>
        <p:txBody>
          <a:bodyPr/>
          <a:lstStyle/>
          <a:p>
            <a:fld id="{9ED35FCD-1FDF-49FA-BF4D-334A2273E89B}" type="slidenum">
              <a:rPr lang="ar-SA" smtClean="0"/>
              <a:pPr/>
              <a:t>23</a:t>
            </a:fld>
            <a:endParaRPr lang="ar-SA"/>
          </a:p>
        </p:txBody>
      </p:sp>
    </p:spTree>
    <p:extLst>
      <p:ext uri="{BB962C8B-B14F-4D97-AF65-F5344CB8AC3E}">
        <p14:creationId xmlns:p14="http://schemas.microsoft.com/office/powerpoint/2010/main" val="11491745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Curriculum Vitae (cv)</a:t>
            </a:r>
            <a:endParaRPr lang="ar-SA" sz="2400" dirty="0"/>
          </a:p>
        </p:txBody>
      </p:sp>
      <p:sp>
        <p:nvSpPr>
          <p:cNvPr id="4" name="Content Placeholder 3"/>
          <p:cNvSpPr>
            <a:spLocks noGrp="1"/>
          </p:cNvSpPr>
          <p:nvPr>
            <p:ph sz="quarter" idx="1"/>
          </p:nvPr>
        </p:nvSpPr>
        <p:spPr/>
        <p:txBody>
          <a:bodyPr/>
          <a:lstStyle/>
          <a:p>
            <a:pPr marL="0" indent="0" algn="l" rtl="0">
              <a:buNone/>
            </a:pPr>
            <a:r>
              <a:rPr lang="en-US" dirty="0">
                <a:solidFill>
                  <a:schemeClr val="accent1"/>
                </a:solidFill>
              </a:rPr>
              <a:t>curriculum </a:t>
            </a:r>
            <a:r>
              <a:rPr lang="en-US" dirty="0" smtClean="0">
                <a:solidFill>
                  <a:schemeClr val="accent1"/>
                </a:solidFill>
              </a:rPr>
              <a:t>vitae</a:t>
            </a:r>
            <a:r>
              <a:rPr lang="en-US" dirty="0">
                <a:solidFill>
                  <a:schemeClr val="accent1"/>
                </a:solidFill>
              </a:rPr>
              <a:t> (</a:t>
            </a:r>
            <a:r>
              <a:rPr lang="en-US" dirty="0" smtClean="0">
                <a:solidFill>
                  <a:schemeClr val="accent1"/>
                </a:solidFill>
              </a:rPr>
              <a:t>cv) format :-</a:t>
            </a:r>
          </a:p>
          <a:p>
            <a:pPr marL="0" indent="0" algn="l" rtl="0">
              <a:buNone/>
            </a:pPr>
            <a:r>
              <a:rPr lang="en-US" b="1" dirty="0" smtClean="0"/>
              <a:t> </a:t>
            </a:r>
            <a:r>
              <a:rPr lang="en-US" sz="2400" b="1" dirty="0">
                <a:solidFill>
                  <a:schemeClr val="accent2">
                    <a:lumMod val="75000"/>
                  </a:schemeClr>
                </a:solidFill>
              </a:rPr>
              <a:t>Personal </a:t>
            </a:r>
            <a:r>
              <a:rPr lang="en-US" sz="2400" b="1" dirty="0" smtClean="0">
                <a:solidFill>
                  <a:schemeClr val="accent2">
                    <a:lumMod val="75000"/>
                  </a:schemeClr>
                </a:solidFill>
              </a:rPr>
              <a:t>data</a:t>
            </a:r>
            <a:endParaRPr lang="en-US" sz="2400" b="1" dirty="0">
              <a:solidFill>
                <a:schemeClr val="accent2">
                  <a:lumMod val="75000"/>
                </a:schemeClr>
              </a:solidFill>
            </a:endParaRPr>
          </a:p>
          <a:p>
            <a:pPr algn="l" rtl="0"/>
            <a:r>
              <a:rPr lang="en-US" sz="2400" dirty="0"/>
              <a:t>Date of Birth</a:t>
            </a:r>
          </a:p>
          <a:p>
            <a:pPr algn="l" rtl="0"/>
            <a:r>
              <a:rPr lang="en-US" sz="2400" dirty="0"/>
              <a:t>Place of Birth</a:t>
            </a:r>
          </a:p>
          <a:p>
            <a:pPr algn="l" rtl="0"/>
            <a:r>
              <a:rPr lang="en-US" sz="2400" dirty="0" smtClean="0"/>
              <a:t>Gender</a:t>
            </a:r>
            <a:endParaRPr lang="en-US" sz="2400" dirty="0" smtClean="0"/>
          </a:p>
        </p:txBody>
      </p:sp>
      <p:sp>
        <p:nvSpPr>
          <p:cNvPr id="5" name="Slide Number Placeholder 4"/>
          <p:cNvSpPr>
            <a:spLocks noGrp="1"/>
          </p:cNvSpPr>
          <p:nvPr>
            <p:ph type="sldNum" sz="quarter" idx="12"/>
          </p:nvPr>
        </p:nvSpPr>
        <p:spPr/>
        <p:txBody>
          <a:bodyPr/>
          <a:lstStyle/>
          <a:p>
            <a:fld id="{9ED35FCD-1FDF-49FA-BF4D-334A2273E89B}" type="slidenum">
              <a:rPr lang="ar-SA" smtClean="0"/>
              <a:pPr/>
              <a:t>24</a:t>
            </a:fld>
            <a:endParaRPr lang="ar-SA"/>
          </a:p>
        </p:txBody>
      </p:sp>
    </p:spTree>
    <p:extLst>
      <p:ext uri="{BB962C8B-B14F-4D97-AF65-F5344CB8AC3E}">
        <p14:creationId xmlns:p14="http://schemas.microsoft.com/office/powerpoint/2010/main" val="35727719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Curriculum Vitae (cv)</a:t>
            </a:r>
            <a:endParaRPr lang="ar-SA" sz="2400" dirty="0"/>
          </a:p>
        </p:txBody>
      </p:sp>
      <p:sp>
        <p:nvSpPr>
          <p:cNvPr id="4" name="Content Placeholder 3"/>
          <p:cNvSpPr>
            <a:spLocks noGrp="1"/>
          </p:cNvSpPr>
          <p:nvPr>
            <p:ph sz="quarter" idx="1"/>
          </p:nvPr>
        </p:nvSpPr>
        <p:spPr/>
        <p:txBody>
          <a:bodyPr/>
          <a:lstStyle/>
          <a:p>
            <a:pPr marL="0" indent="0" algn="l" rtl="0">
              <a:buNone/>
            </a:pPr>
            <a:r>
              <a:rPr lang="en-US" dirty="0">
                <a:solidFill>
                  <a:schemeClr val="accent1"/>
                </a:solidFill>
              </a:rPr>
              <a:t>curriculum </a:t>
            </a:r>
            <a:r>
              <a:rPr lang="en-US" dirty="0" smtClean="0">
                <a:solidFill>
                  <a:schemeClr val="accent1"/>
                </a:solidFill>
              </a:rPr>
              <a:t>vitae</a:t>
            </a:r>
            <a:r>
              <a:rPr lang="en-US" dirty="0">
                <a:solidFill>
                  <a:schemeClr val="accent1"/>
                </a:solidFill>
              </a:rPr>
              <a:t> (</a:t>
            </a:r>
            <a:r>
              <a:rPr lang="en-US" dirty="0" smtClean="0">
                <a:solidFill>
                  <a:schemeClr val="accent1"/>
                </a:solidFill>
              </a:rPr>
              <a:t>cv) format :-</a:t>
            </a:r>
          </a:p>
          <a:p>
            <a:pPr marL="0" indent="0" algn="l" rtl="0">
              <a:buNone/>
            </a:pPr>
            <a:r>
              <a:rPr lang="en-US" b="1" dirty="0" smtClean="0"/>
              <a:t> </a:t>
            </a:r>
            <a:r>
              <a:rPr lang="en-US" sz="2000" b="1" dirty="0">
                <a:solidFill>
                  <a:schemeClr val="accent2">
                    <a:lumMod val="75000"/>
                  </a:schemeClr>
                </a:solidFill>
              </a:rPr>
              <a:t>Employment </a:t>
            </a:r>
            <a:r>
              <a:rPr lang="en-US" sz="2000" b="1" dirty="0" smtClean="0">
                <a:solidFill>
                  <a:schemeClr val="accent2">
                    <a:lumMod val="75000"/>
                  </a:schemeClr>
                </a:solidFill>
              </a:rPr>
              <a:t>History( </a:t>
            </a:r>
            <a:r>
              <a:rPr lang="en-US" sz="2000" b="1" dirty="0" smtClean="0">
                <a:solidFill>
                  <a:schemeClr val="tx2"/>
                </a:solidFill>
              </a:rPr>
              <a:t>Experience</a:t>
            </a:r>
            <a:r>
              <a:rPr lang="en-US" sz="2000" b="1" dirty="0" smtClean="0">
                <a:solidFill>
                  <a:schemeClr val="accent2">
                    <a:lumMod val="75000"/>
                  </a:schemeClr>
                </a:solidFill>
              </a:rPr>
              <a:t>):-</a:t>
            </a:r>
            <a:endParaRPr lang="en-US" sz="2000" b="1" dirty="0">
              <a:solidFill>
                <a:schemeClr val="accent2">
                  <a:lumMod val="75000"/>
                </a:schemeClr>
              </a:solidFill>
            </a:endParaRPr>
          </a:p>
          <a:p>
            <a:pPr marL="0" indent="0" algn="l" rtl="0">
              <a:buNone/>
            </a:pPr>
            <a:r>
              <a:rPr lang="en-US" sz="1800" b="1" u="sng" dirty="0">
                <a:solidFill>
                  <a:schemeClr val="accent1"/>
                </a:solidFill>
              </a:rPr>
              <a:t>List in chronological order, include </a:t>
            </a:r>
          </a:p>
          <a:p>
            <a:pPr algn="l" rtl="0"/>
            <a:r>
              <a:rPr lang="en-US" sz="2000" dirty="0"/>
              <a:t>position details </a:t>
            </a:r>
          </a:p>
          <a:p>
            <a:pPr algn="l" rtl="0"/>
            <a:r>
              <a:rPr lang="en-US" sz="2000" dirty="0"/>
              <a:t> dates</a:t>
            </a:r>
          </a:p>
          <a:p>
            <a:pPr algn="l" rtl="0"/>
            <a:r>
              <a:rPr lang="en-US" sz="2000" dirty="0"/>
              <a:t>Work History</a:t>
            </a:r>
            <a:endParaRPr lang="ar-SA" sz="2000" dirty="0">
              <a:cs typeface="+mj-cs"/>
            </a:endParaRPr>
          </a:p>
        </p:txBody>
      </p:sp>
      <p:sp>
        <p:nvSpPr>
          <p:cNvPr id="5" name="Slide Number Placeholder 4"/>
          <p:cNvSpPr>
            <a:spLocks noGrp="1"/>
          </p:cNvSpPr>
          <p:nvPr>
            <p:ph type="sldNum" sz="quarter" idx="12"/>
          </p:nvPr>
        </p:nvSpPr>
        <p:spPr/>
        <p:txBody>
          <a:bodyPr/>
          <a:lstStyle/>
          <a:p>
            <a:fld id="{9ED35FCD-1FDF-49FA-BF4D-334A2273E89B}" type="slidenum">
              <a:rPr lang="ar-SA" smtClean="0"/>
              <a:pPr/>
              <a:t>25</a:t>
            </a:fld>
            <a:endParaRPr lang="ar-SA"/>
          </a:p>
        </p:txBody>
      </p:sp>
    </p:spTree>
    <p:extLst>
      <p:ext uri="{BB962C8B-B14F-4D97-AF65-F5344CB8AC3E}">
        <p14:creationId xmlns:p14="http://schemas.microsoft.com/office/powerpoint/2010/main" val="29346783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Curriculum Vitae (cv)</a:t>
            </a:r>
            <a:endParaRPr lang="ar-SA" sz="2400" dirty="0"/>
          </a:p>
        </p:txBody>
      </p:sp>
      <p:sp>
        <p:nvSpPr>
          <p:cNvPr id="4" name="Content Placeholder 3"/>
          <p:cNvSpPr>
            <a:spLocks noGrp="1"/>
          </p:cNvSpPr>
          <p:nvPr>
            <p:ph sz="quarter" idx="1"/>
          </p:nvPr>
        </p:nvSpPr>
        <p:spPr/>
        <p:txBody>
          <a:bodyPr/>
          <a:lstStyle/>
          <a:p>
            <a:pPr marL="0" indent="0" algn="l" rtl="0">
              <a:buNone/>
            </a:pPr>
            <a:r>
              <a:rPr lang="en-US" dirty="0">
                <a:solidFill>
                  <a:schemeClr val="accent1"/>
                </a:solidFill>
              </a:rPr>
              <a:t>curriculum </a:t>
            </a:r>
            <a:r>
              <a:rPr lang="en-US" dirty="0" smtClean="0">
                <a:solidFill>
                  <a:schemeClr val="accent1"/>
                </a:solidFill>
              </a:rPr>
              <a:t>vitae</a:t>
            </a:r>
            <a:r>
              <a:rPr lang="en-US" dirty="0">
                <a:solidFill>
                  <a:schemeClr val="accent1"/>
                </a:solidFill>
              </a:rPr>
              <a:t> (</a:t>
            </a:r>
            <a:r>
              <a:rPr lang="en-US" dirty="0" smtClean="0">
                <a:solidFill>
                  <a:schemeClr val="accent1"/>
                </a:solidFill>
              </a:rPr>
              <a:t>cv) format :-</a:t>
            </a:r>
          </a:p>
          <a:p>
            <a:pPr marL="0" indent="0" algn="l" rtl="0">
              <a:buNone/>
            </a:pPr>
            <a:r>
              <a:rPr lang="en-US" b="1" dirty="0" smtClean="0"/>
              <a:t> </a:t>
            </a:r>
            <a:r>
              <a:rPr lang="en-US" sz="2000" b="1" dirty="0" smtClean="0">
                <a:solidFill>
                  <a:schemeClr val="accent2">
                    <a:lumMod val="75000"/>
                  </a:schemeClr>
                </a:solidFill>
              </a:rPr>
              <a:t>Education:-</a:t>
            </a:r>
            <a:endParaRPr lang="en-US" sz="2000" b="1" dirty="0">
              <a:solidFill>
                <a:schemeClr val="accent2">
                  <a:lumMod val="75000"/>
                </a:schemeClr>
              </a:solidFill>
            </a:endParaRPr>
          </a:p>
          <a:p>
            <a:pPr algn="l" rtl="0"/>
            <a:r>
              <a:rPr lang="en-US" sz="2000" dirty="0"/>
              <a:t>Include dates, majors, and details of degrees</a:t>
            </a:r>
          </a:p>
          <a:p>
            <a:pPr algn="l" rtl="0"/>
            <a:r>
              <a:rPr lang="en-US" sz="2000" dirty="0"/>
              <a:t>High School</a:t>
            </a:r>
          </a:p>
          <a:p>
            <a:pPr algn="l" rtl="0"/>
            <a:r>
              <a:rPr lang="en-US" sz="2000" dirty="0" smtClean="0"/>
              <a:t>University</a:t>
            </a:r>
          </a:p>
          <a:p>
            <a:pPr marL="0" indent="0" algn="l" rtl="0">
              <a:buNone/>
            </a:pPr>
            <a:endParaRPr lang="ar-SA" sz="2000" dirty="0">
              <a:cs typeface="+mj-cs"/>
            </a:endParaRPr>
          </a:p>
        </p:txBody>
      </p:sp>
      <p:sp>
        <p:nvSpPr>
          <p:cNvPr id="5" name="Slide Number Placeholder 4"/>
          <p:cNvSpPr>
            <a:spLocks noGrp="1"/>
          </p:cNvSpPr>
          <p:nvPr>
            <p:ph type="sldNum" sz="quarter" idx="12"/>
          </p:nvPr>
        </p:nvSpPr>
        <p:spPr/>
        <p:txBody>
          <a:bodyPr/>
          <a:lstStyle/>
          <a:p>
            <a:fld id="{9ED35FCD-1FDF-49FA-BF4D-334A2273E89B}" type="slidenum">
              <a:rPr lang="ar-SA" smtClean="0"/>
              <a:pPr/>
              <a:t>26</a:t>
            </a:fld>
            <a:endParaRPr lang="ar-SA"/>
          </a:p>
        </p:txBody>
      </p:sp>
    </p:spTree>
    <p:extLst>
      <p:ext uri="{BB962C8B-B14F-4D97-AF65-F5344CB8AC3E}">
        <p14:creationId xmlns:p14="http://schemas.microsoft.com/office/powerpoint/2010/main" val="33743597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Curriculum Vitae (cv)</a:t>
            </a:r>
            <a:endParaRPr lang="ar-SA" sz="2400" dirty="0"/>
          </a:p>
        </p:txBody>
      </p:sp>
      <p:sp>
        <p:nvSpPr>
          <p:cNvPr id="4" name="Content Placeholder 3"/>
          <p:cNvSpPr>
            <a:spLocks noGrp="1"/>
          </p:cNvSpPr>
          <p:nvPr>
            <p:ph sz="quarter" idx="1"/>
          </p:nvPr>
        </p:nvSpPr>
        <p:spPr/>
        <p:txBody>
          <a:bodyPr/>
          <a:lstStyle/>
          <a:p>
            <a:pPr marL="0" indent="0" algn="l" rtl="0">
              <a:buNone/>
            </a:pPr>
            <a:r>
              <a:rPr lang="en-US" dirty="0">
                <a:solidFill>
                  <a:schemeClr val="accent1"/>
                </a:solidFill>
              </a:rPr>
              <a:t>curriculum </a:t>
            </a:r>
            <a:r>
              <a:rPr lang="en-US" dirty="0" smtClean="0">
                <a:solidFill>
                  <a:schemeClr val="accent1"/>
                </a:solidFill>
              </a:rPr>
              <a:t>vitae</a:t>
            </a:r>
            <a:r>
              <a:rPr lang="en-US" dirty="0">
                <a:solidFill>
                  <a:schemeClr val="accent1"/>
                </a:solidFill>
              </a:rPr>
              <a:t> (</a:t>
            </a:r>
            <a:r>
              <a:rPr lang="en-US" dirty="0" smtClean="0">
                <a:solidFill>
                  <a:schemeClr val="accent1"/>
                </a:solidFill>
              </a:rPr>
              <a:t>cv) format :-</a:t>
            </a:r>
          </a:p>
          <a:p>
            <a:pPr marL="0" indent="0" algn="l" rtl="0">
              <a:buNone/>
            </a:pPr>
            <a:r>
              <a:rPr lang="en-US" b="1" dirty="0" smtClean="0"/>
              <a:t> </a:t>
            </a:r>
            <a:r>
              <a:rPr lang="en-US" sz="2000" b="1" dirty="0" smtClean="0">
                <a:solidFill>
                  <a:schemeClr val="accent2">
                    <a:lumMod val="75000"/>
                  </a:schemeClr>
                </a:solidFill>
              </a:rPr>
              <a:t>Skills</a:t>
            </a:r>
          </a:p>
          <a:p>
            <a:pPr marL="0" indent="0" algn="l" rtl="0">
              <a:buNone/>
            </a:pPr>
            <a:r>
              <a:rPr lang="en-US" sz="2000" b="1" dirty="0" smtClean="0">
                <a:solidFill>
                  <a:schemeClr val="accent2">
                    <a:lumMod val="75000"/>
                  </a:schemeClr>
                </a:solidFill>
              </a:rPr>
              <a:t>Activities </a:t>
            </a:r>
          </a:p>
          <a:p>
            <a:pPr marL="0" indent="0" algn="l" rtl="0">
              <a:buNone/>
            </a:pPr>
            <a:r>
              <a:rPr lang="en-US" sz="2000" b="1" dirty="0" smtClean="0">
                <a:solidFill>
                  <a:schemeClr val="accent2">
                    <a:lumMod val="75000"/>
                  </a:schemeClr>
                </a:solidFill>
              </a:rPr>
              <a:t>Courses </a:t>
            </a:r>
          </a:p>
          <a:p>
            <a:pPr marL="0" indent="0" algn="l" rtl="0">
              <a:buNone/>
            </a:pPr>
            <a:r>
              <a:rPr lang="en-US" sz="2000" b="1" dirty="0" smtClean="0">
                <a:solidFill>
                  <a:schemeClr val="accent2">
                    <a:lumMod val="75000"/>
                  </a:schemeClr>
                </a:solidFill>
              </a:rPr>
              <a:t>References </a:t>
            </a:r>
          </a:p>
          <a:p>
            <a:pPr marL="0" indent="0" algn="l" rtl="0">
              <a:buNone/>
            </a:pPr>
            <a:r>
              <a:rPr lang="en-US" sz="2000" b="1" dirty="0" smtClean="0">
                <a:solidFill>
                  <a:schemeClr val="accent2">
                    <a:lumMod val="75000"/>
                  </a:schemeClr>
                </a:solidFill>
              </a:rPr>
              <a:t>Language </a:t>
            </a:r>
          </a:p>
          <a:p>
            <a:pPr marL="0" indent="0" algn="l" rtl="0">
              <a:buNone/>
            </a:pPr>
            <a:r>
              <a:rPr lang="en-US" sz="2000" b="1" dirty="0" smtClean="0">
                <a:solidFill>
                  <a:schemeClr val="accent2">
                    <a:lumMod val="75000"/>
                  </a:schemeClr>
                </a:solidFill>
              </a:rPr>
              <a:t>Objective </a:t>
            </a:r>
          </a:p>
          <a:p>
            <a:pPr marL="0" indent="0" algn="l" rtl="0">
              <a:buNone/>
            </a:pPr>
            <a:endParaRPr lang="en-US" sz="2000" dirty="0" smtClean="0"/>
          </a:p>
          <a:p>
            <a:pPr marL="0" indent="0" algn="l" rtl="0">
              <a:buNone/>
            </a:pPr>
            <a:endParaRPr lang="ar-SA" sz="2000" dirty="0">
              <a:cs typeface="+mj-cs"/>
            </a:endParaRPr>
          </a:p>
        </p:txBody>
      </p:sp>
      <p:sp>
        <p:nvSpPr>
          <p:cNvPr id="5" name="Slide Number Placeholder 4"/>
          <p:cNvSpPr>
            <a:spLocks noGrp="1"/>
          </p:cNvSpPr>
          <p:nvPr>
            <p:ph type="sldNum" sz="quarter" idx="12"/>
          </p:nvPr>
        </p:nvSpPr>
        <p:spPr/>
        <p:txBody>
          <a:bodyPr/>
          <a:lstStyle/>
          <a:p>
            <a:fld id="{9ED35FCD-1FDF-49FA-BF4D-334A2273E89B}" type="slidenum">
              <a:rPr lang="ar-SA" smtClean="0"/>
              <a:pPr/>
              <a:t>27</a:t>
            </a:fld>
            <a:endParaRPr lang="ar-SA"/>
          </a:p>
        </p:txBody>
      </p:sp>
    </p:spTree>
    <p:extLst>
      <p:ext uri="{BB962C8B-B14F-4D97-AF65-F5344CB8AC3E}">
        <p14:creationId xmlns:p14="http://schemas.microsoft.com/office/powerpoint/2010/main" val="34208404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Curriculum Vitae (cv)</a:t>
            </a:r>
            <a:endParaRPr lang="ar-SA" sz="2400" dirty="0"/>
          </a:p>
        </p:txBody>
      </p:sp>
      <p:sp>
        <p:nvSpPr>
          <p:cNvPr id="4" name="Content Placeholder 3"/>
          <p:cNvSpPr>
            <a:spLocks noGrp="1"/>
          </p:cNvSpPr>
          <p:nvPr>
            <p:ph sz="quarter" idx="1"/>
          </p:nvPr>
        </p:nvSpPr>
        <p:spPr/>
        <p:txBody>
          <a:bodyPr>
            <a:normAutofit/>
          </a:bodyPr>
          <a:lstStyle/>
          <a:p>
            <a:pPr marL="0" indent="0" algn="l" rtl="0">
              <a:buNone/>
            </a:pPr>
            <a:r>
              <a:rPr lang="en-US" dirty="0">
                <a:solidFill>
                  <a:schemeClr val="accent1"/>
                </a:solidFill>
              </a:rPr>
              <a:t>curriculum </a:t>
            </a:r>
            <a:r>
              <a:rPr lang="en-US" dirty="0" smtClean="0">
                <a:solidFill>
                  <a:schemeClr val="accent1"/>
                </a:solidFill>
              </a:rPr>
              <a:t>vitae</a:t>
            </a:r>
            <a:r>
              <a:rPr lang="en-US" dirty="0">
                <a:solidFill>
                  <a:schemeClr val="accent1"/>
                </a:solidFill>
              </a:rPr>
              <a:t> (</a:t>
            </a:r>
            <a:r>
              <a:rPr lang="en-US" dirty="0" smtClean="0">
                <a:solidFill>
                  <a:schemeClr val="accent1"/>
                </a:solidFill>
              </a:rPr>
              <a:t>cv) sample  :-</a:t>
            </a:r>
          </a:p>
          <a:p>
            <a:pPr marL="0" indent="0" algn="l" rtl="0">
              <a:buNone/>
            </a:pPr>
            <a:r>
              <a:rPr lang="en-US" sz="2800" b="1" dirty="0">
                <a:solidFill>
                  <a:schemeClr val="accent2">
                    <a:lumMod val="75000"/>
                  </a:schemeClr>
                </a:solidFill>
              </a:rPr>
              <a:t>Contact Information</a:t>
            </a:r>
          </a:p>
          <a:p>
            <a:pPr algn="l" rtl="0">
              <a:buFont typeface="Arial" pitchFamily="34" charset="0"/>
              <a:buChar char="•"/>
            </a:pPr>
            <a:r>
              <a:rPr lang="en-US" sz="2800" dirty="0" smtClean="0">
                <a:solidFill>
                  <a:schemeClr val="accent1"/>
                </a:solidFill>
              </a:rPr>
              <a:t>Name:</a:t>
            </a:r>
            <a:r>
              <a:rPr lang="en-US" sz="2800" dirty="0" smtClean="0"/>
              <a:t> STEPHEN K .HAMILTON.</a:t>
            </a:r>
            <a:endParaRPr lang="en-US" sz="2800" dirty="0"/>
          </a:p>
          <a:p>
            <a:pPr algn="l" rtl="0">
              <a:buFont typeface="Arial" pitchFamily="34" charset="0"/>
              <a:buChar char="•"/>
            </a:pPr>
            <a:r>
              <a:rPr lang="en-US" sz="2800" dirty="0" smtClean="0">
                <a:solidFill>
                  <a:schemeClr val="accent1"/>
                </a:solidFill>
              </a:rPr>
              <a:t>Address:</a:t>
            </a:r>
            <a:r>
              <a:rPr lang="en-US" sz="2800" dirty="0" smtClean="0"/>
              <a:t> 6183 Nicollet Avenue .</a:t>
            </a:r>
            <a:endParaRPr lang="en-US" sz="2800" dirty="0"/>
          </a:p>
          <a:p>
            <a:pPr algn="l" rtl="0">
              <a:buFont typeface="Arial" pitchFamily="34" charset="0"/>
              <a:buChar char="•"/>
            </a:pPr>
            <a:r>
              <a:rPr lang="en-US" sz="2800" dirty="0" smtClean="0">
                <a:solidFill>
                  <a:schemeClr val="accent1"/>
                </a:solidFill>
              </a:rPr>
              <a:t>Telephone:</a:t>
            </a:r>
            <a:r>
              <a:rPr lang="en-US" sz="2800" dirty="0" smtClean="0"/>
              <a:t>612-555-9009.</a:t>
            </a:r>
            <a:endParaRPr lang="en-US" sz="2800" dirty="0"/>
          </a:p>
          <a:p>
            <a:pPr algn="l" rtl="0">
              <a:buFont typeface="Arial" pitchFamily="34" charset="0"/>
              <a:buChar char="•"/>
            </a:pPr>
            <a:r>
              <a:rPr lang="en-US" sz="2800" dirty="0" smtClean="0">
                <a:solidFill>
                  <a:schemeClr val="accent1"/>
                </a:solidFill>
              </a:rPr>
              <a:t>Email: </a:t>
            </a:r>
            <a:r>
              <a:rPr lang="en-US" sz="2800" dirty="0" smtClean="0"/>
              <a:t>shamilton@fastmail.com.</a:t>
            </a:r>
            <a:endParaRPr lang="en-US" sz="2800" dirty="0"/>
          </a:p>
          <a:p>
            <a:pPr marL="0" indent="0" algn="l" rtl="0">
              <a:buNone/>
            </a:pPr>
            <a:endParaRPr lang="en-US" dirty="0" smtClean="0">
              <a:solidFill>
                <a:schemeClr val="accent1"/>
              </a:solidFill>
            </a:endParaRPr>
          </a:p>
          <a:p>
            <a:pPr marL="0" indent="0" algn="l" rtl="0">
              <a:buNone/>
            </a:pPr>
            <a:endParaRPr lang="en-US" dirty="0" smtClean="0">
              <a:solidFill>
                <a:schemeClr val="accent1"/>
              </a:solidFill>
            </a:endParaRPr>
          </a:p>
          <a:p>
            <a:pPr marL="0" indent="0" algn="l" rtl="0">
              <a:buNone/>
            </a:pPr>
            <a:r>
              <a:rPr lang="en-US" b="1" dirty="0" smtClean="0"/>
              <a:t> </a:t>
            </a:r>
            <a:endParaRPr lang="en-US" sz="2000" dirty="0" smtClean="0"/>
          </a:p>
          <a:p>
            <a:pPr marL="0" indent="0" algn="l" rtl="0">
              <a:buNone/>
            </a:pPr>
            <a:endParaRPr lang="ar-SA" sz="2000" dirty="0">
              <a:cs typeface="+mj-cs"/>
            </a:endParaRPr>
          </a:p>
        </p:txBody>
      </p:sp>
      <p:sp>
        <p:nvSpPr>
          <p:cNvPr id="5" name="Slide Number Placeholder 4"/>
          <p:cNvSpPr>
            <a:spLocks noGrp="1"/>
          </p:cNvSpPr>
          <p:nvPr>
            <p:ph type="sldNum" sz="quarter" idx="12"/>
          </p:nvPr>
        </p:nvSpPr>
        <p:spPr/>
        <p:txBody>
          <a:bodyPr/>
          <a:lstStyle/>
          <a:p>
            <a:fld id="{9ED35FCD-1FDF-49FA-BF4D-334A2273E89B}" type="slidenum">
              <a:rPr lang="ar-SA" smtClean="0"/>
              <a:pPr/>
              <a:t>28</a:t>
            </a:fld>
            <a:endParaRPr lang="ar-SA"/>
          </a:p>
        </p:txBody>
      </p:sp>
    </p:spTree>
    <p:extLst>
      <p:ext uri="{BB962C8B-B14F-4D97-AF65-F5344CB8AC3E}">
        <p14:creationId xmlns:p14="http://schemas.microsoft.com/office/powerpoint/2010/main" val="27928869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Skill building </a:t>
            </a:r>
            <a:r>
              <a:rPr lang="en-US" sz="2400" dirty="0" smtClean="0"/>
              <a:t>, and Employment Document Review</a:t>
            </a:r>
            <a:endParaRPr lang="ar-SA" sz="2400" dirty="0"/>
          </a:p>
        </p:txBody>
      </p:sp>
      <p:sp>
        <p:nvSpPr>
          <p:cNvPr id="4" name="Content Placeholder 3"/>
          <p:cNvSpPr>
            <a:spLocks noGrp="1"/>
          </p:cNvSpPr>
          <p:nvPr>
            <p:ph sz="quarter" idx="1"/>
          </p:nvPr>
        </p:nvSpPr>
        <p:spPr/>
        <p:txBody>
          <a:bodyPr>
            <a:normAutofit/>
          </a:bodyPr>
          <a:lstStyle/>
          <a:p>
            <a:pPr marL="0" indent="0" algn="l" rtl="0">
              <a:buNone/>
            </a:pPr>
            <a:r>
              <a:rPr lang="en-US" dirty="0">
                <a:solidFill>
                  <a:schemeClr val="accent1"/>
                </a:solidFill>
              </a:rPr>
              <a:t>curriculum </a:t>
            </a:r>
            <a:r>
              <a:rPr lang="en-US" dirty="0" smtClean="0">
                <a:solidFill>
                  <a:schemeClr val="accent1"/>
                </a:solidFill>
              </a:rPr>
              <a:t>vitae</a:t>
            </a:r>
            <a:r>
              <a:rPr lang="en-US" dirty="0">
                <a:solidFill>
                  <a:schemeClr val="accent1"/>
                </a:solidFill>
              </a:rPr>
              <a:t> (</a:t>
            </a:r>
            <a:r>
              <a:rPr lang="en-US" dirty="0" smtClean="0">
                <a:solidFill>
                  <a:schemeClr val="accent1"/>
                </a:solidFill>
              </a:rPr>
              <a:t>cv) sample  :-</a:t>
            </a:r>
          </a:p>
          <a:p>
            <a:pPr marL="0" indent="0" algn="l" rtl="0">
              <a:buNone/>
            </a:pPr>
            <a:r>
              <a:rPr lang="en-US" sz="2800" b="1" dirty="0" smtClean="0">
                <a:solidFill>
                  <a:schemeClr val="accent2">
                    <a:lumMod val="75000"/>
                  </a:schemeClr>
                </a:solidFill>
              </a:rPr>
              <a:t>Objective </a:t>
            </a:r>
            <a:endParaRPr lang="en-US" sz="2800" b="1" dirty="0">
              <a:solidFill>
                <a:schemeClr val="accent2">
                  <a:lumMod val="75000"/>
                </a:schemeClr>
              </a:solidFill>
            </a:endParaRPr>
          </a:p>
          <a:p>
            <a:pPr marL="0" indent="0" algn="l" rtl="0">
              <a:buNone/>
            </a:pPr>
            <a:r>
              <a:rPr lang="en-US" dirty="0" smtClean="0"/>
              <a:t>To obtain a position as a technology support specialist in corporate environment or government agency .</a:t>
            </a:r>
          </a:p>
          <a:p>
            <a:pPr marL="0" indent="0" algn="l" rtl="0">
              <a:buNone/>
            </a:pPr>
            <a:endParaRPr lang="en-US" dirty="0" smtClean="0">
              <a:solidFill>
                <a:schemeClr val="accent1"/>
              </a:solidFill>
            </a:endParaRPr>
          </a:p>
          <a:p>
            <a:pPr marL="0" indent="0" algn="l" rtl="0">
              <a:buNone/>
            </a:pPr>
            <a:r>
              <a:rPr lang="en-US" b="1" dirty="0" smtClean="0"/>
              <a:t> </a:t>
            </a:r>
            <a:endParaRPr lang="en-US" sz="2000" dirty="0" smtClean="0"/>
          </a:p>
          <a:p>
            <a:pPr marL="0" indent="0" algn="l" rtl="0">
              <a:buNone/>
            </a:pPr>
            <a:endParaRPr lang="ar-SA" sz="2000" dirty="0">
              <a:cs typeface="+mj-cs"/>
            </a:endParaRPr>
          </a:p>
        </p:txBody>
      </p:sp>
      <p:sp>
        <p:nvSpPr>
          <p:cNvPr id="5" name="Slide Number Placeholder 4"/>
          <p:cNvSpPr>
            <a:spLocks noGrp="1"/>
          </p:cNvSpPr>
          <p:nvPr>
            <p:ph type="sldNum" sz="quarter" idx="12"/>
          </p:nvPr>
        </p:nvSpPr>
        <p:spPr/>
        <p:txBody>
          <a:bodyPr/>
          <a:lstStyle/>
          <a:p>
            <a:fld id="{9ED35FCD-1FDF-49FA-BF4D-334A2273E89B}" type="slidenum">
              <a:rPr lang="ar-SA" smtClean="0"/>
              <a:pPr/>
              <a:t>29</a:t>
            </a:fld>
            <a:endParaRPr lang="ar-SA"/>
          </a:p>
        </p:txBody>
      </p:sp>
    </p:spTree>
    <p:extLst>
      <p:ext uri="{BB962C8B-B14F-4D97-AF65-F5344CB8AC3E}">
        <p14:creationId xmlns:p14="http://schemas.microsoft.com/office/powerpoint/2010/main" val="9679980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normAutofit/>
          </a:bodyPr>
          <a:lstStyle/>
          <a:p>
            <a:pPr marL="0" indent="0" algn="l" rtl="0">
              <a:buNone/>
            </a:pPr>
            <a:endParaRPr lang="en-US" dirty="0" smtClean="0"/>
          </a:p>
          <a:p>
            <a:pPr marL="0" indent="0" algn="l" rtl="0">
              <a:buNone/>
            </a:pPr>
            <a:endParaRPr lang="en-US" sz="2400" dirty="0"/>
          </a:p>
          <a:p>
            <a:pPr marL="0" indent="0" algn="l" rtl="0">
              <a:buNone/>
            </a:pPr>
            <a:endParaRPr lang="en-US" sz="2400" dirty="0" smtClean="0">
              <a:solidFill>
                <a:srgbClr val="FF0000"/>
              </a:solidFill>
            </a:endParaRPr>
          </a:p>
          <a:p>
            <a:pPr marL="0" indent="0" algn="l" rtl="0">
              <a:buNone/>
            </a:pPr>
            <a:r>
              <a:rPr lang="en-US" sz="2400" dirty="0" smtClean="0">
                <a:solidFill>
                  <a:srgbClr val="FF0000"/>
                </a:solidFill>
              </a:rPr>
              <a:t>Capitalization</a:t>
            </a:r>
            <a:r>
              <a:rPr lang="en-US" sz="2400" dirty="0" smtClean="0">
                <a:solidFill>
                  <a:srgbClr val="FF0000"/>
                </a:solidFill>
              </a:rPr>
              <a:t>:</a:t>
            </a:r>
            <a:endParaRPr lang="en-US" sz="2400" dirty="0" smtClean="0"/>
          </a:p>
          <a:p>
            <a:pPr algn="l" rtl="0">
              <a:buFontTx/>
              <a:buChar char="-"/>
            </a:pPr>
            <a:r>
              <a:rPr lang="en-US" sz="2400" dirty="0" smtClean="0"/>
              <a:t>The first word of the sentence</a:t>
            </a:r>
            <a:r>
              <a:rPr lang="en-US" sz="2400" dirty="0" smtClean="0"/>
              <a:t>.</a:t>
            </a:r>
          </a:p>
          <a:p>
            <a:pPr marL="0" indent="0" algn="l" rtl="0">
              <a:buNone/>
            </a:pPr>
            <a:endParaRPr lang="en-US" sz="2400" dirty="0" smtClean="0"/>
          </a:p>
          <a:p>
            <a:pPr algn="l" rtl="0">
              <a:buFontTx/>
              <a:buChar char="-"/>
            </a:pPr>
            <a:r>
              <a:rPr lang="en-US" sz="2400" dirty="0" smtClean="0"/>
              <a:t>The name of the : people + days </a:t>
            </a:r>
            <a:r>
              <a:rPr lang="en-US" sz="2400" dirty="0"/>
              <a:t>+ </a:t>
            </a:r>
            <a:r>
              <a:rPr lang="en-US" sz="2400" dirty="0" smtClean="0"/>
              <a:t>months </a:t>
            </a:r>
            <a:r>
              <a:rPr lang="en-US" sz="2400" dirty="0" smtClean="0"/>
              <a:t>+ organizations + </a:t>
            </a:r>
            <a:r>
              <a:rPr lang="en-US" sz="2400" dirty="0" smtClean="0"/>
              <a:t>cities </a:t>
            </a:r>
            <a:r>
              <a:rPr lang="en-US" sz="2400" dirty="0" smtClean="0"/>
              <a:t>+ </a:t>
            </a:r>
            <a:r>
              <a:rPr lang="en-US" sz="2400" dirty="0" smtClean="0"/>
              <a:t>countries.</a:t>
            </a:r>
          </a:p>
          <a:p>
            <a:pPr marL="0" indent="0" algn="l" rtl="0">
              <a:buNone/>
            </a:pPr>
            <a:endParaRPr lang="en-US" sz="2400" dirty="0"/>
          </a:p>
          <a:p>
            <a:pPr marL="0" indent="0" algn="l" rtl="0">
              <a:buNone/>
            </a:pPr>
            <a:r>
              <a:rPr lang="en-US" sz="2400" dirty="0" smtClean="0"/>
              <a:t>- Ms. or Mr.</a:t>
            </a:r>
          </a:p>
          <a:p>
            <a:pPr algn="l" rtl="0">
              <a:buFontTx/>
              <a:buChar char="-"/>
            </a:pPr>
            <a:endParaRPr lang="en-US" sz="2400" dirty="0" smtClean="0"/>
          </a:p>
          <a:p>
            <a:pPr marL="0" indent="0" algn="l" rtl="0">
              <a:buNone/>
            </a:pPr>
            <a:endParaRPr lang="en-US" sz="2800" dirty="0" smtClean="0">
              <a:solidFill>
                <a:schemeClr val="accent1"/>
              </a:solidFill>
            </a:endParaRPr>
          </a:p>
          <a:p>
            <a:pPr marL="0" indent="0" algn="l" rtl="0">
              <a:buNone/>
            </a:pPr>
            <a:endParaRPr lang="en-US" sz="2800" dirty="0">
              <a:solidFill>
                <a:schemeClr val="accent1"/>
              </a:solidFill>
            </a:endParaRPr>
          </a:p>
          <a:p>
            <a:pPr marL="0" indent="0" algn="l" rtl="0">
              <a:buNone/>
            </a:pPr>
            <a:endParaRPr lang="en-US" sz="2800" dirty="0" smtClean="0">
              <a:solidFill>
                <a:schemeClr val="accent1"/>
              </a:solidFill>
            </a:endParaRPr>
          </a:p>
          <a:p>
            <a:pPr marL="0" indent="0" algn="l" rtl="0">
              <a:buNone/>
            </a:pPr>
            <a:endParaRPr lang="en-US" sz="2800" dirty="0">
              <a:solidFill>
                <a:schemeClr val="accent1"/>
              </a:solidFill>
            </a:endParaRPr>
          </a:p>
          <a:p>
            <a:pPr marL="0" indent="0" algn="l" rtl="0">
              <a:buNone/>
            </a:pPr>
            <a:endParaRPr lang="en-US" sz="2800" dirty="0">
              <a:solidFill>
                <a:schemeClr val="accent1"/>
              </a:solidFill>
            </a:endParaRPr>
          </a:p>
        </p:txBody>
      </p:sp>
      <p:sp>
        <p:nvSpPr>
          <p:cNvPr id="4" name="Rounded Rectangle 3"/>
          <p:cNvSpPr/>
          <p:nvPr/>
        </p:nvSpPr>
        <p:spPr>
          <a:xfrm>
            <a:off x="426720" y="1600200"/>
            <a:ext cx="8183880" cy="8382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en-US" sz="3200" dirty="0" smtClean="0">
                <a:solidFill>
                  <a:schemeClr val="tx2"/>
                </a:solidFill>
                <a:cs typeface="+mj-cs"/>
              </a:rPr>
              <a:t>Language Art </a:t>
            </a:r>
            <a:endParaRPr lang="ar-SA" sz="3200" dirty="0" smtClean="0">
              <a:solidFill>
                <a:schemeClr val="tx2"/>
              </a:solidFill>
              <a:cs typeface="+mj-cs"/>
            </a:endParaRPr>
          </a:p>
          <a:p>
            <a:pPr algn="ctr"/>
            <a:endParaRPr lang="ar-SA" dirty="0"/>
          </a:p>
        </p:txBody>
      </p:sp>
      <p:sp>
        <p:nvSpPr>
          <p:cNvPr id="5" name="Slide Number Placeholder 4"/>
          <p:cNvSpPr>
            <a:spLocks noGrp="1"/>
          </p:cNvSpPr>
          <p:nvPr>
            <p:ph type="sldNum" sz="quarter" idx="12"/>
          </p:nvPr>
        </p:nvSpPr>
        <p:spPr/>
        <p:txBody>
          <a:bodyPr/>
          <a:lstStyle/>
          <a:p>
            <a:fld id="{9ED35FCD-1FDF-49FA-BF4D-334A2273E89B}" type="slidenum">
              <a:rPr lang="ar-SA" smtClean="0"/>
              <a:pPr/>
              <a:t>3</a:t>
            </a:fld>
            <a:endParaRPr lang="ar-SA"/>
          </a:p>
        </p:txBody>
      </p:sp>
    </p:spTree>
    <p:extLst>
      <p:ext uri="{BB962C8B-B14F-4D97-AF65-F5344CB8AC3E}">
        <p14:creationId xmlns:p14="http://schemas.microsoft.com/office/powerpoint/2010/main" val="27745655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Skill building </a:t>
            </a:r>
            <a:r>
              <a:rPr lang="en-US" sz="2400" dirty="0" smtClean="0"/>
              <a:t>, and Employment Document Review</a:t>
            </a:r>
            <a:endParaRPr lang="ar-SA" sz="2400" dirty="0"/>
          </a:p>
        </p:txBody>
      </p:sp>
      <p:sp>
        <p:nvSpPr>
          <p:cNvPr id="4" name="Content Placeholder 3"/>
          <p:cNvSpPr>
            <a:spLocks noGrp="1"/>
          </p:cNvSpPr>
          <p:nvPr>
            <p:ph sz="quarter" idx="1"/>
          </p:nvPr>
        </p:nvSpPr>
        <p:spPr/>
        <p:txBody>
          <a:bodyPr>
            <a:normAutofit fontScale="92500" lnSpcReduction="10000"/>
          </a:bodyPr>
          <a:lstStyle/>
          <a:p>
            <a:pPr marL="0" indent="0" algn="l" rtl="0">
              <a:buNone/>
            </a:pPr>
            <a:r>
              <a:rPr lang="en-US" dirty="0">
                <a:solidFill>
                  <a:schemeClr val="accent1"/>
                </a:solidFill>
              </a:rPr>
              <a:t>curriculum </a:t>
            </a:r>
            <a:r>
              <a:rPr lang="en-US" dirty="0" smtClean="0">
                <a:solidFill>
                  <a:schemeClr val="accent1"/>
                </a:solidFill>
              </a:rPr>
              <a:t>vitae</a:t>
            </a:r>
            <a:r>
              <a:rPr lang="en-US" dirty="0">
                <a:solidFill>
                  <a:schemeClr val="accent1"/>
                </a:solidFill>
              </a:rPr>
              <a:t> (</a:t>
            </a:r>
            <a:r>
              <a:rPr lang="en-US" dirty="0" smtClean="0">
                <a:solidFill>
                  <a:schemeClr val="accent1"/>
                </a:solidFill>
              </a:rPr>
              <a:t>cv) sample  :-</a:t>
            </a:r>
          </a:p>
          <a:p>
            <a:pPr marL="0" indent="0" algn="l" rtl="0">
              <a:buNone/>
            </a:pPr>
            <a:r>
              <a:rPr lang="en-US" sz="2800" b="1" dirty="0" smtClean="0">
                <a:solidFill>
                  <a:schemeClr val="accent2">
                    <a:lumMod val="75000"/>
                  </a:schemeClr>
                </a:solidFill>
              </a:rPr>
              <a:t>Education</a:t>
            </a:r>
          </a:p>
          <a:p>
            <a:pPr marL="0" indent="0" algn="l" rtl="0">
              <a:buNone/>
            </a:pPr>
            <a:r>
              <a:rPr lang="en-US" sz="2000" dirty="0" smtClean="0"/>
              <a:t>Minneapolis Community College ,Minneapolis ,Minnesota A.A.degree in information technology.</a:t>
            </a:r>
          </a:p>
          <a:p>
            <a:pPr marL="0" indent="0" algn="l" rtl="0">
              <a:buNone/>
            </a:pPr>
            <a:r>
              <a:rPr lang="en-US" sz="2000" dirty="0" smtClean="0"/>
              <a:t>Graduated :December 2009.</a:t>
            </a:r>
          </a:p>
          <a:p>
            <a:pPr marL="0" indent="0" algn="l" rtl="0">
              <a:buNone/>
            </a:pPr>
            <a:endParaRPr lang="en-US" sz="2000" dirty="0"/>
          </a:p>
          <a:p>
            <a:pPr marL="0" indent="0" algn="l" rtl="0">
              <a:buNone/>
            </a:pPr>
            <a:endParaRPr lang="en-US" sz="2000" dirty="0" smtClean="0"/>
          </a:p>
          <a:p>
            <a:pPr marL="0" indent="0" algn="l" rtl="0">
              <a:buNone/>
            </a:pPr>
            <a:r>
              <a:rPr lang="en-US" sz="2000" dirty="0" smtClean="0"/>
              <a:t>South Minneapolis High School ,</a:t>
            </a:r>
            <a:r>
              <a:rPr lang="en-US" sz="2000" dirty="0"/>
              <a:t> Minneapolis ,</a:t>
            </a:r>
            <a:r>
              <a:rPr lang="en-US" sz="2000" dirty="0" smtClean="0"/>
              <a:t>Minnesota</a:t>
            </a:r>
          </a:p>
          <a:p>
            <a:pPr marL="0" indent="0" algn="l" rtl="0">
              <a:buNone/>
            </a:pPr>
            <a:r>
              <a:rPr lang="en-US" sz="2200" dirty="0"/>
              <a:t>Graduated </a:t>
            </a:r>
            <a:r>
              <a:rPr lang="en-US" sz="2200" dirty="0" smtClean="0"/>
              <a:t>:May 2008</a:t>
            </a:r>
            <a:r>
              <a:rPr lang="en-US" sz="2800" dirty="0" smtClean="0"/>
              <a:t>.</a:t>
            </a:r>
            <a:endParaRPr lang="en-US" sz="2800" dirty="0"/>
          </a:p>
          <a:p>
            <a:pPr marL="0" indent="0" algn="l" rtl="0">
              <a:buNone/>
            </a:pPr>
            <a:endParaRPr lang="en-US" sz="2800" b="1" dirty="0">
              <a:solidFill>
                <a:schemeClr val="accent2">
                  <a:lumMod val="75000"/>
                </a:schemeClr>
              </a:solidFill>
            </a:endParaRPr>
          </a:p>
          <a:p>
            <a:pPr marL="0" indent="0" algn="l" rtl="0">
              <a:buNone/>
            </a:pPr>
            <a:endParaRPr lang="en-US" dirty="0" smtClean="0">
              <a:solidFill>
                <a:schemeClr val="accent1"/>
              </a:solidFill>
            </a:endParaRPr>
          </a:p>
          <a:p>
            <a:pPr marL="0" indent="0" algn="l" rtl="0">
              <a:buNone/>
            </a:pPr>
            <a:r>
              <a:rPr lang="en-US" b="1" dirty="0" smtClean="0"/>
              <a:t> </a:t>
            </a:r>
            <a:endParaRPr lang="en-US" sz="2000" dirty="0" smtClean="0"/>
          </a:p>
          <a:p>
            <a:pPr marL="0" indent="0" algn="l" rtl="0">
              <a:buNone/>
            </a:pPr>
            <a:endParaRPr lang="ar-SA" sz="2000" dirty="0">
              <a:cs typeface="+mj-cs"/>
            </a:endParaRPr>
          </a:p>
        </p:txBody>
      </p:sp>
      <p:sp>
        <p:nvSpPr>
          <p:cNvPr id="5" name="Slide Number Placeholder 4"/>
          <p:cNvSpPr>
            <a:spLocks noGrp="1"/>
          </p:cNvSpPr>
          <p:nvPr>
            <p:ph type="sldNum" sz="quarter" idx="12"/>
          </p:nvPr>
        </p:nvSpPr>
        <p:spPr/>
        <p:txBody>
          <a:bodyPr/>
          <a:lstStyle/>
          <a:p>
            <a:fld id="{9ED35FCD-1FDF-49FA-BF4D-334A2273E89B}" type="slidenum">
              <a:rPr lang="ar-SA" smtClean="0"/>
              <a:pPr/>
              <a:t>30</a:t>
            </a:fld>
            <a:endParaRPr lang="ar-SA"/>
          </a:p>
        </p:txBody>
      </p:sp>
    </p:spTree>
    <p:extLst>
      <p:ext uri="{BB962C8B-B14F-4D97-AF65-F5344CB8AC3E}">
        <p14:creationId xmlns:p14="http://schemas.microsoft.com/office/powerpoint/2010/main" val="23224988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Skill building </a:t>
            </a:r>
            <a:r>
              <a:rPr lang="en-US" sz="2400" dirty="0" smtClean="0"/>
              <a:t>, and Employment Document Review</a:t>
            </a:r>
            <a:endParaRPr lang="ar-SA" sz="2400" dirty="0"/>
          </a:p>
        </p:txBody>
      </p:sp>
      <p:sp>
        <p:nvSpPr>
          <p:cNvPr id="4" name="Content Placeholder 3"/>
          <p:cNvSpPr>
            <a:spLocks noGrp="1"/>
          </p:cNvSpPr>
          <p:nvPr>
            <p:ph sz="quarter" idx="1"/>
          </p:nvPr>
        </p:nvSpPr>
        <p:spPr/>
        <p:txBody>
          <a:bodyPr>
            <a:normAutofit lnSpcReduction="10000"/>
          </a:bodyPr>
          <a:lstStyle/>
          <a:p>
            <a:pPr marL="0" indent="0" algn="l" rtl="0">
              <a:buNone/>
            </a:pPr>
            <a:r>
              <a:rPr lang="en-US" dirty="0">
                <a:solidFill>
                  <a:schemeClr val="accent1"/>
                </a:solidFill>
              </a:rPr>
              <a:t>curriculum </a:t>
            </a:r>
            <a:r>
              <a:rPr lang="en-US" dirty="0" smtClean="0">
                <a:solidFill>
                  <a:schemeClr val="accent1"/>
                </a:solidFill>
              </a:rPr>
              <a:t>vitae</a:t>
            </a:r>
            <a:r>
              <a:rPr lang="en-US" dirty="0">
                <a:solidFill>
                  <a:schemeClr val="accent1"/>
                </a:solidFill>
              </a:rPr>
              <a:t> (</a:t>
            </a:r>
            <a:r>
              <a:rPr lang="en-US" dirty="0" smtClean="0">
                <a:solidFill>
                  <a:schemeClr val="accent1"/>
                </a:solidFill>
              </a:rPr>
              <a:t>cv) sample  :-</a:t>
            </a:r>
          </a:p>
          <a:p>
            <a:pPr marL="0" indent="0" algn="l" rtl="0">
              <a:buNone/>
            </a:pPr>
            <a:r>
              <a:rPr lang="en-US" sz="2800" b="1" dirty="0" smtClean="0">
                <a:solidFill>
                  <a:schemeClr val="accent2">
                    <a:lumMod val="75000"/>
                  </a:schemeClr>
                </a:solidFill>
              </a:rPr>
              <a:t>Experience :-</a:t>
            </a:r>
          </a:p>
          <a:p>
            <a:pPr marL="0" indent="0" algn="l" rtl="0">
              <a:buNone/>
            </a:pPr>
            <a:r>
              <a:rPr lang="en-US" sz="2000" dirty="0" smtClean="0"/>
              <a:t>Computer System technician , Selkirk &amp; Associates</a:t>
            </a:r>
            <a:r>
              <a:rPr lang="en-US" sz="2000" dirty="0"/>
              <a:t> Minneapolis ,</a:t>
            </a:r>
            <a:r>
              <a:rPr lang="en-US" sz="2000" dirty="0" smtClean="0"/>
              <a:t>Minnesota</a:t>
            </a:r>
          </a:p>
          <a:p>
            <a:pPr marL="0" indent="0" algn="l" rtl="0">
              <a:buNone/>
            </a:pPr>
            <a:r>
              <a:rPr lang="en-US" sz="2000" dirty="0" smtClean="0"/>
              <a:t>September 2009 to present </a:t>
            </a:r>
          </a:p>
          <a:p>
            <a:pPr marL="0" indent="0" algn="l" rtl="0">
              <a:buNone/>
            </a:pPr>
            <a:r>
              <a:rPr lang="en-US" sz="2000" dirty="0"/>
              <a:t> </a:t>
            </a:r>
            <a:r>
              <a:rPr lang="en-US" sz="2000" dirty="0" smtClean="0"/>
              <a:t>    Duties include installing and updating computer software programs throughout the firm .</a:t>
            </a:r>
          </a:p>
          <a:p>
            <a:pPr marL="0" indent="0" algn="l" rtl="0">
              <a:buNone/>
            </a:pPr>
            <a:r>
              <a:rPr lang="en-US" sz="2000" dirty="0" smtClean="0"/>
              <a:t> </a:t>
            </a:r>
            <a:endParaRPr lang="en-US" sz="2800" dirty="0"/>
          </a:p>
          <a:p>
            <a:pPr marL="0" indent="0" algn="l" rtl="0">
              <a:buNone/>
            </a:pPr>
            <a:endParaRPr lang="en-US" sz="2800" b="1" dirty="0">
              <a:solidFill>
                <a:schemeClr val="accent2">
                  <a:lumMod val="75000"/>
                </a:schemeClr>
              </a:solidFill>
            </a:endParaRPr>
          </a:p>
          <a:p>
            <a:pPr marL="0" indent="0" algn="l" rtl="0">
              <a:buNone/>
            </a:pPr>
            <a:endParaRPr lang="en-US" dirty="0" smtClean="0">
              <a:solidFill>
                <a:schemeClr val="accent1"/>
              </a:solidFill>
            </a:endParaRPr>
          </a:p>
          <a:p>
            <a:pPr marL="0" indent="0" algn="l" rtl="0">
              <a:buNone/>
            </a:pPr>
            <a:r>
              <a:rPr lang="en-US" b="1" dirty="0" smtClean="0"/>
              <a:t> </a:t>
            </a:r>
            <a:endParaRPr lang="en-US" sz="2000" dirty="0" smtClean="0"/>
          </a:p>
          <a:p>
            <a:pPr marL="0" indent="0" algn="l" rtl="0">
              <a:buNone/>
            </a:pPr>
            <a:endParaRPr lang="ar-SA" sz="2000" dirty="0">
              <a:cs typeface="+mj-cs"/>
            </a:endParaRPr>
          </a:p>
        </p:txBody>
      </p:sp>
      <p:sp>
        <p:nvSpPr>
          <p:cNvPr id="5" name="Slide Number Placeholder 4"/>
          <p:cNvSpPr>
            <a:spLocks noGrp="1"/>
          </p:cNvSpPr>
          <p:nvPr>
            <p:ph type="sldNum" sz="quarter" idx="12"/>
          </p:nvPr>
        </p:nvSpPr>
        <p:spPr/>
        <p:txBody>
          <a:bodyPr/>
          <a:lstStyle/>
          <a:p>
            <a:fld id="{9ED35FCD-1FDF-49FA-BF4D-334A2273E89B}" type="slidenum">
              <a:rPr lang="ar-SA" smtClean="0"/>
              <a:pPr/>
              <a:t>31</a:t>
            </a:fld>
            <a:endParaRPr lang="ar-SA"/>
          </a:p>
        </p:txBody>
      </p:sp>
    </p:spTree>
    <p:extLst>
      <p:ext uri="{BB962C8B-B14F-4D97-AF65-F5344CB8AC3E}">
        <p14:creationId xmlns:p14="http://schemas.microsoft.com/office/powerpoint/2010/main" val="14513276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Skill building </a:t>
            </a:r>
            <a:r>
              <a:rPr lang="en-US" sz="2400" dirty="0" smtClean="0"/>
              <a:t>, and Employment Document Review</a:t>
            </a:r>
            <a:endParaRPr lang="ar-SA" sz="2400" dirty="0"/>
          </a:p>
        </p:txBody>
      </p:sp>
      <p:sp>
        <p:nvSpPr>
          <p:cNvPr id="4" name="Content Placeholder 3"/>
          <p:cNvSpPr>
            <a:spLocks noGrp="1"/>
          </p:cNvSpPr>
          <p:nvPr>
            <p:ph sz="quarter" idx="1"/>
          </p:nvPr>
        </p:nvSpPr>
        <p:spPr/>
        <p:txBody>
          <a:bodyPr>
            <a:normAutofit fontScale="92500" lnSpcReduction="10000"/>
          </a:bodyPr>
          <a:lstStyle/>
          <a:p>
            <a:pPr marL="0" indent="0" algn="l" rtl="0">
              <a:buNone/>
            </a:pPr>
            <a:r>
              <a:rPr lang="en-US" dirty="0">
                <a:solidFill>
                  <a:schemeClr val="accent1"/>
                </a:solidFill>
              </a:rPr>
              <a:t>curriculum </a:t>
            </a:r>
            <a:r>
              <a:rPr lang="en-US" dirty="0" smtClean="0">
                <a:solidFill>
                  <a:schemeClr val="accent1"/>
                </a:solidFill>
              </a:rPr>
              <a:t>vitae</a:t>
            </a:r>
            <a:r>
              <a:rPr lang="en-US" dirty="0">
                <a:solidFill>
                  <a:schemeClr val="accent1"/>
                </a:solidFill>
              </a:rPr>
              <a:t> (</a:t>
            </a:r>
            <a:r>
              <a:rPr lang="en-US" dirty="0" smtClean="0">
                <a:solidFill>
                  <a:schemeClr val="accent1"/>
                </a:solidFill>
              </a:rPr>
              <a:t>cv) sample  :-</a:t>
            </a:r>
          </a:p>
          <a:p>
            <a:pPr marL="0" indent="0" algn="l" rtl="0">
              <a:buNone/>
            </a:pPr>
            <a:r>
              <a:rPr lang="en-US" sz="2800" b="1" dirty="0" smtClean="0">
                <a:solidFill>
                  <a:schemeClr val="accent2">
                    <a:lumMod val="75000"/>
                  </a:schemeClr>
                </a:solidFill>
              </a:rPr>
              <a:t>Activities </a:t>
            </a:r>
          </a:p>
          <a:p>
            <a:pPr marL="0" indent="0" algn="l" rtl="0">
              <a:buNone/>
            </a:pPr>
            <a:r>
              <a:rPr lang="en-US" sz="2000" dirty="0" smtClean="0"/>
              <a:t>Activities pursued :</a:t>
            </a:r>
          </a:p>
          <a:p>
            <a:pPr algn="l" rtl="0"/>
            <a:r>
              <a:rPr lang="en-US" sz="2000" dirty="0" smtClean="0"/>
              <a:t>College Choir,2008 to 2009</a:t>
            </a:r>
          </a:p>
          <a:p>
            <a:pPr algn="l" rtl="0"/>
            <a:r>
              <a:rPr lang="en-US" sz="2000" dirty="0" smtClean="0"/>
              <a:t>Business Student Club ,2006 to 2008.</a:t>
            </a:r>
          </a:p>
          <a:p>
            <a:pPr marL="0" indent="0" algn="l" rtl="0">
              <a:buNone/>
            </a:pPr>
            <a:endParaRPr lang="en-US" sz="2000" dirty="0"/>
          </a:p>
          <a:p>
            <a:pPr marL="0" indent="0" algn="l" rtl="0">
              <a:buNone/>
            </a:pPr>
            <a:r>
              <a:rPr lang="en-US" sz="2800" b="1" dirty="0" smtClean="0">
                <a:solidFill>
                  <a:schemeClr val="accent2">
                    <a:lumMod val="75000"/>
                  </a:schemeClr>
                </a:solidFill>
              </a:rPr>
              <a:t>References </a:t>
            </a:r>
          </a:p>
          <a:p>
            <a:pPr marL="0" indent="0" algn="l" rtl="0">
              <a:buNone/>
            </a:pPr>
            <a:r>
              <a:rPr lang="en-US" sz="2200" dirty="0" smtClean="0"/>
              <a:t>Available upon request .</a:t>
            </a:r>
          </a:p>
          <a:p>
            <a:pPr marL="0" indent="0" algn="l" rtl="0">
              <a:buNone/>
            </a:pPr>
            <a:endParaRPr lang="en-US" sz="2200" dirty="0"/>
          </a:p>
          <a:p>
            <a:pPr marL="0" indent="0" algn="l" rtl="0">
              <a:buNone/>
            </a:pPr>
            <a:endParaRPr lang="en-US" sz="2200" b="1" dirty="0">
              <a:solidFill>
                <a:schemeClr val="accent2">
                  <a:lumMod val="75000"/>
                </a:schemeClr>
              </a:solidFill>
            </a:endParaRPr>
          </a:p>
          <a:p>
            <a:pPr marL="0" indent="0" algn="l" rtl="0">
              <a:buNone/>
            </a:pPr>
            <a:endParaRPr lang="en-US" dirty="0" smtClean="0">
              <a:solidFill>
                <a:schemeClr val="accent1"/>
              </a:solidFill>
            </a:endParaRPr>
          </a:p>
          <a:p>
            <a:pPr marL="0" indent="0" algn="l" rtl="0">
              <a:buNone/>
            </a:pPr>
            <a:r>
              <a:rPr lang="en-US" b="1" dirty="0" smtClean="0"/>
              <a:t> </a:t>
            </a:r>
            <a:endParaRPr lang="en-US" sz="2000" dirty="0" smtClean="0"/>
          </a:p>
          <a:p>
            <a:pPr marL="0" indent="0" algn="l" rtl="0">
              <a:buNone/>
            </a:pPr>
            <a:endParaRPr lang="ar-SA" sz="2000" dirty="0">
              <a:cs typeface="+mj-cs"/>
            </a:endParaRPr>
          </a:p>
        </p:txBody>
      </p:sp>
      <p:sp>
        <p:nvSpPr>
          <p:cNvPr id="5" name="Slide Number Placeholder 4"/>
          <p:cNvSpPr>
            <a:spLocks noGrp="1"/>
          </p:cNvSpPr>
          <p:nvPr>
            <p:ph type="sldNum" sz="quarter" idx="12"/>
          </p:nvPr>
        </p:nvSpPr>
        <p:spPr/>
        <p:txBody>
          <a:bodyPr/>
          <a:lstStyle/>
          <a:p>
            <a:fld id="{9ED35FCD-1FDF-49FA-BF4D-334A2273E89B}" type="slidenum">
              <a:rPr lang="ar-SA" smtClean="0"/>
              <a:pPr/>
              <a:t>32</a:t>
            </a:fld>
            <a:endParaRPr lang="ar-SA"/>
          </a:p>
        </p:txBody>
      </p:sp>
    </p:spTree>
    <p:extLst>
      <p:ext uri="{BB962C8B-B14F-4D97-AF65-F5344CB8AC3E}">
        <p14:creationId xmlns:p14="http://schemas.microsoft.com/office/powerpoint/2010/main" val="2568026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lstStyle/>
          <a:p>
            <a:pPr marL="0" indent="0" algn="l" rtl="0">
              <a:buNone/>
            </a:pPr>
            <a:endParaRPr lang="en-US" dirty="0" smtClean="0"/>
          </a:p>
          <a:p>
            <a:pPr marL="0" indent="0" algn="l" rtl="0">
              <a:buNone/>
            </a:pPr>
            <a:endParaRPr lang="en-US" dirty="0"/>
          </a:p>
          <a:p>
            <a:pPr marL="0" indent="0" algn="l" rtl="0">
              <a:buNone/>
            </a:pPr>
            <a:r>
              <a:rPr lang="en-US" dirty="0" smtClean="0">
                <a:solidFill>
                  <a:schemeClr val="accent6">
                    <a:lumMod val="50000"/>
                  </a:schemeClr>
                </a:solidFill>
              </a:rPr>
              <a:t>A.COMMAS(,):-</a:t>
            </a:r>
          </a:p>
          <a:p>
            <a:pPr marL="0" indent="0" algn="l" rtl="0">
              <a:buNone/>
            </a:pPr>
            <a:r>
              <a:rPr lang="en-US" dirty="0" smtClean="0">
                <a:solidFill>
                  <a:schemeClr val="accent1">
                    <a:lumMod val="75000"/>
                  </a:schemeClr>
                </a:solidFill>
              </a:rPr>
              <a:t>Note :</a:t>
            </a:r>
            <a:r>
              <a:rPr lang="en-US" dirty="0" smtClean="0"/>
              <a:t> </a:t>
            </a:r>
            <a:r>
              <a:rPr lang="en-US" sz="2400" dirty="0" smtClean="0"/>
              <a:t>the callout signals in the left margin indicate which language arts rule from this lesson has been applied.</a:t>
            </a:r>
          </a:p>
          <a:p>
            <a:pPr marL="0" indent="0" algn="l" rtl="0">
              <a:buNone/>
            </a:pPr>
            <a:endParaRPr lang="en-US" sz="2400" dirty="0"/>
          </a:p>
          <a:p>
            <a:pPr marL="0" indent="0" algn="l" rtl="0">
              <a:buNone/>
            </a:pPr>
            <a:r>
              <a:rPr lang="en-US" sz="2000" b="1" dirty="0" smtClean="0"/>
              <a:t>Use a comma between each item in a series of three or more.</a:t>
            </a:r>
            <a:endParaRPr lang="ar-SA" sz="2000" b="1" dirty="0"/>
          </a:p>
        </p:txBody>
      </p:sp>
      <p:sp>
        <p:nvSpPr>
          <p:cNvPr id="4" name="Rounded Rectangle 3"/>
          <p:cNvSpPr/>
          <p:nvPr/>
        </p:nvSpPr>
        <p:spPr>
          <a:xfrm>
            <a:off x="426720" y="1600200"/>
            <a:ext cx="8183880" cy="8382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en-US" sz="3200" dirty="0" smtClean="0">
                <a:solidFill>
                  <a:schemeClr val="tx2"/>
                </a:solidFill>
                <a:cs typeface="+mj-cs"/>
              </a:rPr>
              <a:t>Language Art </a:t>
            </a:r>
            <a:endParaRPr lang="ar-SA" sz="3200" dirty="0" smtClean="0">
              <a:solidFill>
                <a:schemeClr val="tx2"/>
              </a:solidFill>
              <a:cs typeface="+mj-cs"/>
            </a:endParaRPr>
          </a:p>
          <a:p>
            <a:pPr algn="ctr"/>
            <a:endParaRPr lang="ar-SA" dirty="0"/>
          </a:p>
        </p:txBody>
      </p:sp>
      <p:sp>
        <p:nvSpPr>
          <p:cNvPr id="5" name="Slide Number Placeholder 4"/>
          <p:cNvSpPr>
            <a:spLocks noGrp="1"/>
          </p:cNvSpPr>
          <p:nvPr>
            <p:ph type="sldNum" sz="quarter" idx="12"/>
          </p:nvPr>
        </p:nvSpPr>
        <p:spPr/>
        <p:txBody>
          <a:bodyPr/>
          <a:lstStyle/>
          <a:p>
            <a:fld id="{9ED35FCD-1FDF-49FA-BF4D-334A2273E89B}" type="slidenum">
              <a:rPr lang="ar-SA" smtClean="0"/>
              <a:pPr/>
              <a:t>4</a:t>
            </a:fld>
            <a:endParaRPr lang="ar-SA"/>
          </a:p>
        </p:txBody>
      </p:sp>
    </p:spTree>
    <p:extLst>
      <p:ext uri="{BB962C8B-B14F-4D97-AF65-F5344CB8AC3E}">
        <p14:creationId xmlns:p14="http://schemas.microsoft.com/office/powerpoint/2010/main" val="8762364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lstStyle/>
          <a:p>
            <a:pPr marL="0" indent="0" algn="l" rtl="0">
              <a:buNone/>
            </a:pPr>
            <a:endParaRPr lang="en-US" dirty="0" smtClean="0"/>
          </a:p>
          <a:p>
            <a:pPr marL="0" indent="0" algn="l" rtl="0">
              <a:buNone/>
            </a:pPr>
            <a:endParaRPr lang="en-US" dirty="0" smtClean="0"/>
          </a:p>
          <a:p>
            <a:pPr marL="0" indent="0" algn="l" rtl="0">
              <a:buNone/>
            </a:pPr>
            <a:r>
              <a:rPr lang="en-US" dirty="0" smtClean="0">
                <a:solidFill>
                  <a:schemeClr val="accent1">
                    <a:lumMod val="75000"/>
                  </a:schemeClr>
                </a:solidFill>
              </a:rPr>
              <a:t>Example:</a:t>
            </a:r>
          </a:p>
          <a:p>
            <a:pPr algn="l" rtl="0"/>
            <a:r>
              <a:rPr lang="en-US" dirty="0" smtClean="0"/>
              <a:t>We need to order paper </a:t>
            </a:r>
            <a:r>
              <a:rPr lang="en-US" dirty="0" smtClean="0">
                <a:solidFill>
                  <a:schemeClr val="accent1"/>
                </a:solidFill>
              </a:rPr>
              <a:t>,</a:t>
            </a:r>
            <a:r>
              <a:rPr lang="en-US" dirty="0" smtClean="0"/>
              <a:t>toner </a:t>
            </a:r>
            <a:r>
              <a:rPr lang="en-US" dirty="0" smtClean="0">
                <a:solidFill>
                  <a:schemeClr val="accent1"/>
                </a:solidFill>
              </a:rPr>
              <a:t>,</a:t>
            </a:r>
            <a:r>
              <a:rPr lang="en-US" dirty="0" smtClean="0"/>
              <a:t> and font cartridges for printer.</a:t>
            </a:r>
          </a:p>
          <a:p>
            <a:pPr marL="0" indent="0" algn="l" rtl="0">
              <a:buNone/>
            </a:pPr>
            <a:endParaRPr lang="en-US" dirty="0">
              <a:solidFill>
                <a:schemeClr val="accent1">
                  <a:lumMod val="75000"/>
                </a:schemeClr>
              </a:solidFill>
            </a:endParaRPr>
          </a:p>
          <a:p>
            <a:pPr algn="l" rtl="0"/>
            <a:r>
              <a:rPr lang="en-US" dirty="0" smtClean="0"/>
              <a:t>They saved their work </a:t>
            </a:r>
            <a:r>
              <a:rPr lang="en-US" dirty="0" smtClean="0">
                <a:solidFill>
                  <a:schemeClr val="accent1">
                    <a:lumMod val="75000"/>
                  </a:schemeClr>
                </a:solidFill>
              </a:rPr>
              <a:t>, </a:t>
            </a:r>
            <a:r>
              <a:rPr lang="en-US" dirty="0" smtClean="0"/>
              <a:t>exited their program </a:t>
            </a:r>
            <a:r>
              <a:rPr lang="en-US" dirty="0" smtClean="0">
                <a:solidFill>
                  <a:schemeClr val="accent1">
                    <a:lumMod val="75000"/>
                  </a:schemeClr>
                </a:solidFill>
              </a:rPr>
              <a:t>, </a:t>
            </a:r>
            <a:r>
              <a:rPr lang="en-US" dirty="0"/>
              <a:t>and </a:t>
            </a:r>
            <a:r>
              <a:rPr lang="en-US" dirty="0" smtClean="0"/>
              <a:t>turned off their computers when they finished.</a:t>
            </a:r>
          </a:p>
        </p:txBody>
      </p:sp>
      <p:sp>
        <p:nvSpPr>
          <p:cNvPr id="4" name="Rounded Rectangle 3"/>
          <p:cNvSpPr/>
          <p:nvPr/>
        </p:nvSpPr>
        <p:spPr>
          <a:xfrm>
            <a:off x="426720" y="1600200"/>
            <a:ext cx="8183880" cy="8382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en-US" sz="3200" dirty="0" smtClean="0">
                <a:solidFill>
                  <a:schemeClr val="tx2"/>
                </a:solidFill>
                <a:cs typeface="+mj-cs"/>
              </a:rPr>
              <a:t>Language Art </a:t>
            </a:r>
            <a:endParaRPr lang="ar-SA" sz="3200" dirty="0" smtClean="0">
              <a:solidFill>
                <a:schemeClr val="tx2"/>
              </a:solidFill>
              <a:cs typeface="+mj-cs"/>
            </a:endParaRPr>
          </a:p>
          <a:p>
            <a:pPr algn="ctr"/>
            <a:endParaRPr lang="ar-SA" dirty="0"/>
          </a:p>
        </p:txBody>
      </p:sp>
      <p:sp>
        <p:nvSpPr>
          <p:cNvPr id="5" name="Slide Number Placeholder 4"/>
          <p:cNvSpPr>
            <a:spLocks noGrp="1"/>
          </p:cNvSpPr>
          <p:nvPr>
            <p:ph type="sldNum" sz="quarter" idx="12"/>
          </p:nvPr>
        </p:nvSpPr>
        <p:spPr/>
        <p:txBody>
          <a:bodyPr/>
          <a:lstStyle/>
          <a:p>
            <a:fld id="{9ED35FCD-1FDF-49FA-BF4D-334A2273E89B}" type="slidenum">
              <a:rPr lang="ar-SA" smtClean="0"/>
              <a:pPr/>
              <a:t>5</a:t>
            </a:fld>
            <a:endParaRPr lang="ar-SA"/>
          </a:p>
        </p:txBody>
      </p:sp>
    </p:spTree>
    <p:extLst>
      <p:ext uri="{BB962C8B-B14F-4D97-AF65-F5344CB8AC3E}">
        <p14:creationId xmlns:p14="http://schemas.microsoft.com/office/powerpoint/2010/main" val="36629404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lstStyle/>
          <a:p>
            <a:pPr marL="0" indent="0" algn="l" rtl="0">
              <a:buNone/>
            </a:pPr>
            <a:endParaRPr lang="en-US" dirty="0" smtClean="0"/>
          </a:p>
          <a:p>
            <a:pPr marL="0" indent="0" algn="l" rtl="0">
              <a:buNone/>
            </a:pPr>
            <a:endParaRPr lang="en-US" dirty="0" smtClean="0"/>
          </a:p>
          <a:p>
            <a:pPr marL="0" indent="0" algn="l" rtl="0">
              <a:buNone/>
            </a:pPr>
            <a:endParaRPr lang="en-US" sz="2800" dirty="0" smtClean="0">
              <a:solidFill>
                <a:schemeClr val="accent1"/>
              </a:solidFill>
            </a:endParaRPr>
          </a:p>
          <a:p>
            <a:pPr marL="0" indent="0" algn="l" rtl="0">
              <a:buNone/>
            </a:pPr>
            <a:r>
              <a:rPr lang="en-US" sz="2800" dirty="0" smtClean="0">
                <a:solidFill>
                  <a:schemeClr val="accent1"/>
                </a:solidFill>
              </a:rPr>
              <a:t>Note : </a:t>
            </a:r>
            <a:r>
              <a:rPr lang="en-US" dirty="0" smtClean="0"/>
              <a:t>do not use a comma after the last item in a series.</a:t>
            </a:r>
          </a:p>
        </p:txBody>
      </p:sp>
      <p:sp>
        <p:nvSpPr>
          <p:cNvPr id="4" name="Rounded Rectangle 3"/>
          <p:cNvSpPr/>
          <p:nvPr/>
        </p:nvSpPr>
        <p:spPr>
          <a:xfrm>
            <a:off x="426720" y="1600200"/>
            <a:ext cx="8183880" cy="8382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en-US" sz="3200" dirty="0" smtClean="0">
                <a:solidFill>
                  <a:schemeClr val="tx2"/>
                </a:solidFill>
                <a:cs typeface="+mj-cs"/>
              </a:rPr>
              <a:t>Language Art </a:t>
            </a:r>
            <a:endParaRPr lang="ar-SA" sz="3200" dirty="0" smtClean="0">
              <a:solidFill>
                <a:schemeClr val="tx2"/>
              </a:solidFill>
              <a:cs typeface="+mj-cs"/>
            </a:endParaRPr>
          </a:p>
          <a:p>
            <a:pPr algn="ctr"/>
            <a:endParaRPr lang="ar-SA" dirty="0"/>
          </a:p>
        </p:txBody>
      </p:sp>
      <p:sp>
        <p:nvSpPr>
          <p:cNvPr id="5" name="Slide Number Placeholder 4"/>
          <p:cNvSpPr>
            <a:spLocks noGrp="1"/>
          </p:cNvSpPr>
          <p:nvPr>
            <p:ph type="sldNum" sz="quarter" idx="12"/>
          </p:nvPr>
        </p:nvSpPr>
        <p:spPr/>
        <p:txBody>
          <a:bodyPr/>
          <a:lstStyle/>
          <a:p>
            <a:fld id="{9ED35FCD-1FDF-49FA-BF4D-334A2273E89B}" type="slidenum">
              <a:rPr lang="ar-SA" smtClean="0"/>
              <a:pPr/>
              <a:t>6</a:t>
            </a:fld>
            <a:endParaRPr lang="ar-SA"/>
          </a:p>
        </p:txBody>
      </p:sp>
    </p:spTree>
    <p:extLst>
      <p:ext uri="{BB962C8B-B14F-4D97-AF65-F5344CB8AC3E}">
        <p14:creationId xmlns:p14="http://schemas.microsoft.com/office/powerpoint/2010/main" val="19987371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lstStyle/>
          <a:p>
            <a:pPr marL="0" indent="0" algn="l" rtl="0">
              <a:buNone/>
            </a:pPr>
            <a:endParaRPr lang="en-US" dirty="0" smtClean="0"/>
          </a:p>
          <a:p>
            <a:pPr marL="0" indent="0" algn="l" rtl="0">
              <a:buNone/>
            </a:pPr>
            <a:endParaRPr lang="en-US" dirty="0" smtClean="0"/>
          </a:p>
          <a:p>
            <a:pPr marL="0" indent="0" algn="l" rtl="0">
              <a:buNone/>
            </a:pPr>
            <a:r>
              <a:rPr lang="en-US" sz="2400" dirty="0" smtClean="0"/>
              <a:t>Use a comma before and after</a:t>
            </a:r>
            <a:r>
              <a:rPr lang="en-US" sz="2800" dirty="0" smtClean="0">
                <a:solidFill>
                  <a:schemeClr val="accent1"/>
                </a:solidFill>
              </a:rPr>
              <a:t> a transitional expression </a:t>
            </a:r>
            <a:r>
              <a:rPr lang="en-US" sz="2400" dirty="0" smtClean="0"/>
              <a:t>or</a:t>
            </a:r>
            <a:r>
              <a:rPr lang="en-US" sz="2800" dirty="0" smtClean="0">
                <a:solidFill>
                  <a:schemeClr val="accent1"/>
                </a:solidFill>
              </a:rPr>
              <a:t> independent comment.</a:t>
            </a:r>
          </a:p>
          <a:p>
            <a:pPr marL="0" indent="0" algn="l" rtl="0">
              <a:buNone/>
            </a:pPr>
            <a:endParaRPr lang="en-US" sz="2800" dirty="0" smtClean="0">
              <a:solidFill>
                <a:schemeClr val="accent1"/>
              </a:solidFill>
            </a:endParaRPr>
          </a:p>
          <a:p>
            <a:pPr marL="0" indent="0" algn="l" rtl="0">
              <a:buNone/>
            </a:pPr>
            <a:r>
              <a:rPr lang="en-US" sz="2800" dirty="0" smtClean="0">
                <a:solidFill>
                  <a:schemeClr val="accent1"/>
                </a:solidFill>
              </a:rPr>
              <a:t>Example :</a:t>
            </a:r>
            <a:r>
              <a:rPr lang="en-US" sz="2800" dirty="0" smtClean="0"/>
              <a:t> it is critical </a:t>
            </a:r>
            <a:r>
              <a:rPr lang="en-US" sz="2800" dirty="0" smtClean="0">
                <a:solidFill>
                  <a:schemeClr val="accent1"/>
                </a:solidFill>
              </a:rPr>
              <a:t>,</a:t>
            </a:r>
            <a:r>
              <a:rPr lang="en-US" sz="2800" dirty="0" smtClean="0"/>
              <a:t>therefore </a:t>
            </a:r>
            <a:r>
              <a:rPr lang="en-US" sz="2800" dirty="0" smtClean="0">
                <a:solidFill>
                  <a:schemeClr val="accent1"/>
                </a:solidFill>
              </a:rPr>
              <a:t>,</a:t>
            </a:r>
            <a:r>
              <a:rPr lang="en-US" sz="2800" dirty="0" smtClean="0"/>
              <a:t> that we finished the project .</a:t>
            </a:r>
          </a:p>
          <a:p>
            <a:pPr marL="0" indent="0" algn="l" rtl="0">
              <a:buNone/>
            </a:pPr>
            <a:endParaRPr lang="en-US" sz="2800" dirty="0" smtClean="0">
              <a:solidFill>
                <a:schemeClr val="accent1"/>
              </a:solidFill>
            </a:endParaRPr>
          </a:p>
        </p:txBody>
      </p:sp>
      <p:sp>
        <p:nvSpPr>
          <p:cNvPr id="4" name="Rounded Rectangle 3"/>
          <p:cNvSpPr/>
          <p:nvPr/>
        </p:nvSpPr>
        <p:spPr>
          <a:xfrm>
            <a:off x="426720" y="1600200"/>
            <a:ext cx="8183880" cy="8382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en-US" sz="3200" dirty="0" smtClean="0">
                <a:solidFill>
                  <a:schemeClr val="tx2"/>
                </a:solidFill>
                <a:cs typeface="+mj-cs"/>
              </a:rPr>
              <a:t>Language Art </a:t>
            </a:r>
            <a:endParaRPr lang="ar-SA" sz="3200" dirty="0" smtClean="0">
              <a:solidFill>
                <a:schemeClr val="tx2"/>
              </a:solidFill>
              <a:cs typeface="+mj-cs"/>
            </a:endParaRPr>
          </a:p>
          <a:p>
            <a:pPr algn="ctr"/>
            <a:endParaRPr lang="ar-SA" dirty="0"/>
          </a:p>
        </p:txBody>
      </p:sp>
      <p:sp>
        <p:nvSpPr>
          <p:cNvPr id="5" name="Slide Number Placeholder 4"/>
          <p:cNvSpPr>
            <a:spLocks noGrp="1"/>
          </p:cNvSpPr>
          <p:nvPr>
            <p:ph type="sldNum" sz="quarter" idx="12"/>
          </p:nvPr>
        </p:nvSpPr>
        <p:spPr/>
        <p:txBody>
          <a:bodyPr/>
          <a:lstStyle/>
          <a:p>
            <a:fld id="{9ED35FCD-1FDF-49FA-BF4D-334A2273E89B}" type="slidenum">
              <a:rPr lang="ar-SA" smtClean="0"/>
              <a:pPr/>
              <a:t>7</a:t>
            </a:fld>
            <a:endParaRPr lang="ar-SA"/>
          </a:p>
        </p:txBody>
      </p:sp>
    </p:spTree>
    <p:extLst>
      <p:ext uri="{BB962C8B-B14F-4D97-AF65-F5344CB8AC3E}">
        <p14:creationId xmlns:p14="http://schemas.microsoft.com/office/powerpoint/2010/main" val="27750116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lstStyle/>
          <a:p>
            <a:pPr marL="0" indent="0" algn="l" rtl="0">
              <a:buNone/>
            </a:pPr>
            <a:endParaRPr lang="en-US" dirty="0" smtClean="0"/>
          </a:p>
          <a:p>
            <a:pPr marL="0" indent="0" algn="l" rtl="0">
              <a:buNone/>
            </a:pPr>
            <a:endParaRPr lang="en-US" dirty="0" smtClean="0"/>
          </a:p>
          <a:p>
            <a:pPr marL="0" indent="0" algn="l" rtl="0">
              <a:buNone/>
            </a:pPr>
            <a:endParaRPr lang="en-US" sz="2800" dirty="0" smtClean="0">
              <a:solidFill>
                <a:schemeClr val="accent1"/>
              </a:solidFill>
            </a:endParaRPr>
          </a:p>
          <a:p>
            <a:pPr marL="0" indent="0" algn="l" rtl="0">
              <a:buNone/>
            </a:pPr>
            <a:r>
              <a:rPr lang="en-US" sz="2800" dirty="0" smtClean="0">
                <a:solidFill>
                  <a:schemeClr val="accent1"/>
                </a:solidFill>
              </a:rPr>
              <a:t>Note: </a:t>
            </a:r>
            <a:r>
              <a:rPr lang="en-US" sz="2400" dirty="0" smtClean="0"/>
              <a:t>Example of transitional expressions and independent comments are</a:t>
            </a:r>
            <a:r>
              <a:rPr lang="en-US" sz="2800" dirty="0" smtClean="0">
                <a:solidFill>
                  <a:schemeClr val="accent1"/>
                </a:solidFill>
              </a:rPr>
              <a:t> </a:t>
            </a:r>
            <a:r>
              <a:rPr lang="en-US" sz="2400" i="1" dirty="0" smtClean="0">
                <a:solidFill>
                  <a:schemeClr val="accent5">
                    <a:lumMod val="50000"/>
                  </a:schemeClr>
                </a:solidFill>
              </a:rPr>
              <a:t>in addition to , however ,</a:t>
            </a:r>
          </a:p>
          <a:p>
            <a:pPr marL="0" indent="0" algn="l" rtl="0">
              <a:buNone/>
            </a:pPr>
            <a:r>
              <a:rPr lang="en-US" sz="2400" i="1" dirty="0" smtClean="0">
                <a:solidFill>
                  <a:schemeClr val="accent5">
                    <a:lumMod val="50000"/>
                  </a:schemeClr>
                </a:solidFill>
              </a:rPr>
              <a:t>On the other hand , as a matter of  fact , and unfortunately .</a:t>
            </a:r>
          </a:p>
        </p:txBody>
      </p:sp>
      <p:sp>
        <p:nvSpPr>
          <p:cNvPr id="4" name="Rounded Rectangle 3"/>
          <p:cNvSpPr/>
          <p:nvPr/>
        </p:nvSpPr>
        <p:spPr>
          <a:xfrm>
            <a:off x="426720" y="1600200"/>
            <a:ext cx="8183880" cy="8382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en-US" sz="3200" dirty="0" smtClean="0">
                <a:solidFill>
                  <a:schemeClr val="tx2"/>
                </a:solidFill>
                <a:cs typeface="+mj-cs"/>
              </a:rPr>
              <a:t>Language Art </a:t>
            </a:r>
            <a:endParaRPr lang="ar-SA" sz="3200" dirty="0" smtClean="0">
              <a:solidFill>
                <a:schemeClr val="tx2"/>
              </a:solidFill>
              <a:cs typeface="+mj-cs"/>
            </a:endParaRPr>
          </a:p>
          <a:p>
            <a:pPr algn="ctr"/>
            <a:endParaRPr lang="ar-SA" dirty="0"/>
          </a:p>
        </p:txBody>
      </p:sp>
      <p:sp>
        <p:nvSpPr>
          <p:cNvPr id="5" name="Slide Number Placeholder 4"/>
          <p:cNvSpPr>
            <a:spLocks noGrp="1"/>
          </p:cNvSpPr>
          <p:nvPr>
            <p:ph type="sldNum" sz="quarter" idx="12"/>
          </p:nvPr>
        </p:nvSpPr>
        <p:spPr/>
        <p:txBody>
          <a:bodyPr/>
          <a:lstStyle/>
          <a:p>
            <a:fld id="{9ED35FCD-1FDF-49FA-BF4D-334A2273E89B}" type="slidenum">
              <a:rPr lang="ar-SA" smtClean="0"/>
              <a:pPr/>
              <a:t>8</a:t>
            </a:fld>
            <a:endParaRPr lang="ar-SA"/>
          </a:p>
        </p:txBody>
      </p:sp>
    </p:spTree>
    <p:extLst>
      <p:ext uri="{BB962C8B-B14F-4D97-AF65-F5344CB8AC3E}">
        <p14:creationId xmlns:p14="http://schemas.microsoft.com/office/powerpoint/2010/main" val="6487622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 building and letter review</a:t>
            </a:r>
            <a:endParaRPr lang="ar-SA" dirty="0"/>
          </a:p>
        </p:txBody>
      </p:sp>
      <p:sp>
        <p:nvSpPr>
          <p:cNvPr id="3" name="Content Placeholder 2"/>
          <p:cNvSpPr>
            <a:spLocks noGrp="1"/>
          </p:cNvSpPr>
          <p:nvPr>
            <p:ph sz="quarter" idx="1"/>
          </p:nvPr>
        </p:nvSpPr>
        <p:spPr/>
        <p:txBody>
          <a:bodyPr/>
          <a:lstStyle/>
          <a:p>
            <a:pPr marL="0" indent="0" algn="l" rtl="0">
              <a:buNone/>
            </a:pPr>
            <a:endParaRPr lang="en-US" dirty="0" smtClean="0"/>
          </a:p>
          <a:p>
            <a:pPr marL="0" indent="0" algn="l" rtl="0">
              <a:buNone/>
            </a:pPr>
            <a:endParaRPr lang="en-US" dirty="0" smtClean="0"/>
          </a:p>
          <a:p>
            <a:pPr marL="0" indent="0" algn="l" rtl="0">
              <a:buNone/>
            </a:pPr>
            <a:r>
              <a:rPr lang="en-US" sz="2400" dirty="0"/>
              <a:t>Use a comma </a:t>
            </a:r>
            <a:r>
              <a:rPr lang="en-US" sz="2400" dirty="0" smtClean="0"/>
              <a:t>after</a:t>
            </a:r>
            <a:r>
              <a:rPr lang="en-US" sz="2800" dirty="0" smtClean="0">
                <a:solidFill>
                  <a:schemeClr val="accent1"/>
                </a:solidFill>
              </a:rPr>
              <a:t> </a:t>
            </a:r>
            <a:r>
              <a:rPr lang="en-US" sz="2800" dirty="0">
                <a:solidFill>
                  <a:schemeClr val="accent1"/>
                </a:solidFill>
              </a:rPr>
              <a:t>a </a:t>
            </a:r>
            <a:r>
              <a:rPr lang="en-US" sz="2800" dirty="0" smtClean="0">
                <a:solidFill>
                  <a:schemeClr val="accent1"/>
                </a:solidFill>
              </a:rPr>
              <a:t>direct quotation.</a:t>
            </a:r>
          </a:p>
          <a:p>
            <a:pPr marL="0" indent="0" algn="l" rtl="0">
              <a:buNone/>
            </a:pPr>
            <a:endParaRPr lang="en-US" sz="2800" dirty="0" smtClean="0">
              <a:solidFill>
                <a:schemeClr val="accent1"/>
              </a:solidFill>
            </a:endParaRPr>
          </a:p>
          <a:p>
            <a:pPr marL="0" indent="0" algn="l" rtl="0">
              <a:buNone/>
            </a:pPr>
            <a:endParaRPr lang="en-US" sz="2800" dirty="0">
              <a:solidFill>
                <a:schemeClr val="accent1"/>
              </a:solidFill>
            </a:endParaRPr>
          </a:p>
          <a:p>
            <a:pPr marL="0" indent="0" algn="l" rtl="0">
              <a:buNone/>
            </a:pPr>
            <a:r>
              <a:rPr lang="en-US" sz="2800" dirty="0">
                <a:solidFill>
                  <a:schemeClr val="accent1"/>
                </a:solidFill>
              </a:rPr>
              <a:t>Example :</a:t>
            </a:r>
            <a:r>
              <a:rPr lang="en-US" sz="2800" dirty="0"/>
              <a:t> </a:t>
            </a:r>
            <a:r>
              <a:rPr lang="en-US" sz="2800" dirty="0" smtClean="0"/>
              <a:t>James said, “ I shall return.” and left.</a:t>
            </a:r>
            <a:endParaRPr lang="en-US" sz="2800" dirty="0"/>
          </a:p>
          <a:p>
            <a:pPr marL="0" indent="0" algn="l" rtl="0">
              <a:buNone/>
            </a:pPr>
            <a:endParaRPr lang="en-US" sz="2800" dirty="0">
              <a:solidFill>
                <a:schemeClr val="accent1"/>
              </a:solidFill>
            </a:endParaRPr>
          </a:p>
        </p:txBody>
      </p:sp>
      <p:sp>
        <p:nvSpPr>
          <p:cNvPr id="4" name="Rounded Rectangle 3"/>
          <p:cNvSpPr/>
          <p:nvPr/>
        </p:nvSpPr>
        <p:spPr>
          <a:xfrm>
            <a:off x="426720" y="1600200"/>
            <a:ext cx="8183880" cy="8382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en-US" sz="3200" dirty="0" smtClean="0">
                <a:solidFill>
                  <a:schemeClr val="tx2"/>
                </a:solidFill>
                <a:cs typeface="+mj-cs"/>
              </a:rPr>
              <a:t>Language Art </a:t>
            </a:r>
            <a:endParaRPr lang="ar-SA" sz="3200" dirty="0" smtClean="0">
              <a:solidFill>
                <a:schemeClr val="tx2"/>
              </a:solidFill>
              <a:cs typeface="+mj-cs"/>
            </a:endParaRPr>
          </a:p>
          <a:p>
            <a:pPr algn="ctr"/>
            <a:endParaRPr lang="ar-SA" dirty="0"/>
          </a:p>
        </p:txBody>
      </p:sp>
      <p:sp>
        <p:nvSpPr>
          <p:cNvPr id="5" name="Slide Number Placeholder 4"/>
          <p:cNvSpPr>
            <a:spLocks noGrp="1"/>
          </p:cNvSpPr>
          <p:nvPr>
            <p:ph type="sldNum" sz="quarter" idx="12"/>
          </p:nvPr>
        </p:nvSpPr>
        <p:spPr/>
        <p:txBody>
          <a:bodyPr/>
          <a:lstStyle/>
          <a:p>
            <a:fld id="{9ED35FCD-1FDF-49FA-BF4D-334A2273E89B}" type="slidenum">
              <a:rPr lang="ar-SA" smtClean="0"/>
              <a:pPr/>
              <a:t>9</a:t>
            </a:fld>
            <a:endParaRPr lang="ar-SA"/>
          </a:p>
        </p:txBody>
      </p:sp>
    </p:spTree>
    <p:extLst>
      <p:ext uri="{BB962C8B-B14F-4D97-AF65-F5344CB8AC3E}">
        <p14:creationId xmlns:p14="http://schemas.microsoft.com/office/powerpoint/2010/main" val="6915376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2955</TotalTime>
  <Words>1241</Words>
  <Application>Microsoft Office PowerPoint</Application>
  <PresentationFormat>On-screen Show (4:3)</PresentationFormat>
  <Paragraphs>250</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Civic</vt:lpstr>
      <vt:lpstr>Keyboarding &amp; document processing </vt:lpstr>
      <vt:lpstr>Objectives </vt:lpstr>
      <vt:lpstr>Skill building and letter review</vt:lpstr>
      <vt:lpstr>Skill building and letter review</vt:lpstr>
      <vt:lpstr>Skill building and letter review</vt:lpstr>
      <vt:lpstr>Skill building and letter review</vt:lpstr>
      <vt:lpstr>Skill building and letter review</vt:lpstr>
      <vt:lpstr>Skill building and letter review</vt:lpstr>
      <vt:lpstr>Skill building and letter review</vt:lpstr>
      <vt:lpstr>Skill building and letter review</vt:lpstr>
      <vt:lpstr>Skill building and letter review</vt:lpstr>
      <vt:lpstr>Skill building and letter review</vt:lpstr>
      <vt:lpstr>Skill building and letter review</vt:lpstr>
      <vt:lpstr>Skill building and letter review</vt:lpstr>
      <vt:lpstr>Skill building and letter review</vt:lpstr>
      <vt:lpstr>Skill building ,Memo and E-Mail Review </vt:lpstr>
      <vt:lpstr>Skill building ,Memo and E-Mail Review </vt:lpstr>
      <vt:lpstr>Skill building , and Table review </vt:lpstr>
      <vt:lpstr>Skill building , and Table review </vt:lpstr>
      <vt:lpstr>Skill building , and Table review </vt:lpstr>
      <vt:lpstr>Skill building , and Table review </vt:lpstr>
      <vt:lpstr>Curriculum Vitae (cv)</vt:lpstr>
      <vt:lpstr>Curriculum Vitae (cv)</vt:lpstr>
      <vt:lpstr>Curriculum Vitae (cv)</vt:lpstr>
      <vt:lpstr>Curriculum Vitae (cv)</vt:lpstr>
      <vt:lpstr>Curriculum Vitae (cv)</vt:lpstr>
      <vt:lpstr>Curriculum Vitae (cv)</vt:lpstr>
      <vt:lpstr>Curriculum Vitae (cv)</vt:lpstr>
      <vt:lpstr>Skill building , and Employment Document Review</vt:lpstr>
      <vt:lpstr>Skill building , and Employment Document Review</vt:lpstr>
      <vt:lpstr>Skill building , and Employment Document Review</vt:lpstr>
      <vt:lpstr>Skill building , and Employment Document Review</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hend aloud</dc:creator>
  <cp:lastModifiedBy>user1</cp:lastModifiedBy>
  <cp:revision>42</cp:revision>
  <dcterms:created xsi:type="dcterms:W3CDTF">2014-09-26T23:44:46Z</dcterms:created>
  <dcterms:modified xsi:type="dcterms:W3CDTF">2015-02-07T14:37:05Z</dcterms:modified>
</cp:coreProperties>
</file>