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6"/>
  </p:notesMasterIdLst>
  <p:sldIdLst>
    <p:sldId id="256" r:id="rId2"/>
    <p:sldId id="269" r:id="rId3"/>
    <p:sldId id="270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71BC9F-6ED2-4AC5-B8EB-549AA63DA87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C14CF6-02F8-4A8E-B6C2-501CC333C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7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ADF0-C954-40C2-A39E-F647B95C95FC}" type="datetime1">
              <a:rPr lang="ar-SA" smtClean="0"/>
              <a:t>15/05/36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84D94-33C5-4C7A-9E9C-176681288A29}" type="datetime1">
              <a:rPr lang="ar-SA" smtClean="0"/>
              <a:t>15/05/36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5523E-BDAE-401F-8261-242855FA0D8E}" type="datetime1">
              <a:rPr lang="ar-SA" smtClean="0"/>
              <a:t>15/05/36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1E9-F0E0-4232-8A0D-740BA55F10A2}" type="datetime1">
              <a:rPr lang="ar-SA" smtClean="0"/>
              <a:t>15/05/36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6ED1-658A-47F2-B856-6135E963D668}" type="datetime1">
              <a:rPr lang="ar-SA" smtClean="0"/>
              <a:t>15/05/36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1394DE-E2D3-4843-B777-018CA12369ED}" type="datetime1">
              <a:rPr lang="ar-SA" smtClean="0"/>
              <a:t>15/05/36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FDE33-2D59-400E-BAE7-086A82A9E00C}" type="datetime1">
              <a:rPr lang="ar-SA" smtClean="0"/>
              <a:t>15/05/36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63302-F10B-4D9B-BE11-CF71133E15B9}" type="datetime1">
              <a:rPr lang="ar-SA" smtClean="0"/>
              <a:t>15/05/36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787F-A7A7-4AF8-9492-017715980B1A}" type="datetime1">
              <a:rPr lang="ar-SA" smtClean="0"/>
              <a:t>15/05/36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8479-FDEF-4497-AC0D-F77FE9F4F06D}" type="datetime1">
              <a:rPr lang="ar-SA" smtClean="0"/>
              <a:t>15/05/36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F53C06C-1760-455F-B9AE-C786D35E1A20}" type="datetime1">
              <a:rPr lang="ar-SA" smtClean="0"/>
              <a:t>15/05/36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4561A9B-D19F-4ACC-B597-C126A6ACC018}" type="datetime1">
              <a:rPr lang="ar-SA" smtClean="0"/>
              <a:t>15/05/36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36CAB0-0D1D-45C0-8DF4-5BEA6779DE8C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Tables</a:t>
            </a: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Keyboarding &amp; document processing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40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in Landscape Orientation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32253"/>
            <a:ext cx="8077200" cy="4835198"/>
          </a:xfrm>
          <a:prstGeom prst="rect">
            <a:avLst/>
          </a:prstGeom>
          <a:ln w="57150">
            <a:solidFill>
              <a:schemeClr val="tx2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Double Bracket 4"/>
          <p:cNvSpPr/>
          <p:nvPr/>
        </p:nvSpPr>
        <p:spPr>
          <a:xfrm>
            <a:off x="533400" y="6019800"/>
            <a:ext cx="1524000" cy="247651"/>
          </a:xfrm>
          <a:prstGeom prst="bracketPair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Double Bracket 5"/>
          <p:cNvSpPr/>
          <p:nvPr/>
        </p:nvSpPr>
        <p:spPr>
          <a:xfrm>
            <a:off x="4114800" y="6019800"/>
            <a:ext cx="1752600" cy="247651"/>
          </a:xfrm>
          <a:prstGeom prst="bracketPair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93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Multipage Table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Tables should generally be formatted to fit on one page .However ,if a table extends to another page ,follow these formatting rules:-</a:t>
            </a:r>
          </a:p>
          <a:p>
            <a:pPr algn="l" rtl="0"/>
            <a:r>
              <a:rPr lang="en-US" sz="2400" dirty="0" smtClean="0"/>
              <a:t>Repeat the column heading at the top of each new page .</a:t>
            </a:r>
          </a:p>
          <a:p>
            <a:pPr algn="l" rtl="0"/>
            <a:r>
              <a:rPr lang="en-US" sz="2400" dirty="0" smtClean="0"/>
              <a:t>Insert a page number in the top right- hand corner of the page header of all continuing pages , and remove the page number from the first page. 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7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Multipage Table </a:t>
            </a:r>
            <a:endParaRPr lang="ar-SA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34486"/>
            <a:ext cx="5486400" cy="5051312"/>
          </a:xfrm>
          <a:prstGeom prst="rect">
            <a:avLst/>
          </a:prstGeom>
          <a:ln w="57150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Up Arrow Callout 5"/>
          <p:cNvSpPr/>
          <p:nvPr/>
        </p:nvSpPr>
        <p:spPr>
          <a:xfrm>
            <a:off x="5867400" y="5334000"/>
            <a:ext cx="1143000" cy="914400"/>
          </a:xfrm>
          <a:prstGeom prst="up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Page 2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4419600" y="5486400"/>
            <a:ext cx="1219200" cy="762000"/>
          </a:xfrm>
          <a:prstGeom prst="left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Page </a:t>
            </a:r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66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Predesigned Formats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</a:rPr>
              <a:t>Predesigned Table :</a:t>
            </a:r>
          </a:p>
          <a:p>
            <a:pPr marL="0" indent="0" algn="l" rtl="0">
              <a:buNone/>
            </a:pPr>
            <a:r>
              <a:rPr lang="en-US" sz="2400" dirty="0" smtClean="0"/>
              <a:t>Are used to quickly refine the look and layout of a table and to format major table elements ,such as title blocks and total lines ,in unique ways.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sz="2400" dirty="0" smtClean="0"/>
              <a:t>A table style will distinguish these table elements in a more refined way through colorful, customized designs .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238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Predesigned Formats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63083"/>
            <a:ext cx="6893259" cy="370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82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Correctly format </a:t>
            </a:r>
            <a:r>
              <a:rPr lang="en-US" sz="2400" dirty="0" smtClean="0"/>
              <a:t>a table with source notes or footnotes .</a:t>
            </a:r>
          </a:p>
          <a:p>
            <a:pPr algn="l" rtl="0"/>
            <a:r>
              <a:rPr lang="en-US" sz="2400" dirty="0" smtClean="0"/>
              <a:t>Correctly use Word table features to change text direction.</a:t>
            </a:r>
            <a:endParaRPr lang="en-US" sz="2400" dirty="0"/>
          </a:p>
          <a:p>
            <a:pPr algn="l" rtl="0"/>
            <a:r>
              <a:rPr lang="en-US" sz="2400" dirty="0"/>
              <a:t>Demonstrate acceptable language arts skills </a:t>
            </a:r>
            <a:r>
              <a:rPr lang="en-US" sz="2400" dirty="0" smtClean="0"/>
              <a:t>in capitalization.</a:t>
            </a:r>
          </a:p>
          <a:p>
            <a:pPr algn="l" rtl="0"/>
            <a:r>
              <a:rPr lang="en-US" sz="2400" dirty="0"/>
              <a:t>Correctly format a table </a:t>
            </a:r>
            <a:r>
              <a:rPr lang="en-US" sz="2400" dirty="0" smtClean="0"/>
              <a:t>with breached column heading .</a:t>
            </a:r>
          </a:p>
          <a:p>
            <a:pPr algn="l" rtl="0"/>
            <a:r>
              <a:rPr lang="en-US" sz="2400" dirty="0"/>
              <a:t>Correctly format a </a:t>
            </a:r>
            <a:r>
              <a:rPr lang="en-US" sz="2400" dirty="0" smtClean="0"/>
              <a:t>table in landscape orientation.</a:t>
            </a:r>
          </a:p>
          <a:p>
            <a:pPr algn="l" rtl="0"/>
            <a:r>
              <a:rPr lang="en-US" sz="2400" dirty="0"/>
              <a:t>Correctly format a </a:t>
            </a:r>
            <a:r>
              <a:rPr lang="en-US" sz="2400" dirty="0" smtClean="0"/>
              <a:t>multipage table with a heading row.</a:t>
            </a:r>
          </a:p>
          <a:p>
            <a:pPr algn="l" rtl="0"/>
            <a:r>
              <a:rPr lang="en-US" sz="2400" dirty="0"/>
              <a:t>Correctly format a </a:t>
            </a:r>
            <a:r>
              <a:rPr lang="en-US" sz="2400" dirty="0" smtClean="0"/>
              <a:t>predesigned table.</a:t>
            </a:r>
          </a:p>
          <a:p>
            <a:pPr algn="l" rtl="0"/>
            <a:r>
              <a:rPr lang="en-US" sz="2400" dirty="0"/>
              <a:t>Correctly use Word </a:t>
            </a:r>
            <a:r>
              <a:rPr lang="en-US" sz="2400" dirty="0" smtClean="0"/>
              <a:t>table style features.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97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3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dirty="0" smtClean="0"/>
              <a:t>- Insert table </a:t>
            </a:r>
          </a:p>
          <a:p>
            <a:pPr marL="0" indent="0" algn="l">
              <a:buNone/>
            </a:pPr>
            <a:r>
              <a:rPr lang="en-GB" dirty="0" smtClean="0"/>
              <a:t>- Insert row &amp; column</a:t>
            </a:r>
          </a:p>
          <a:p>
            <a:pPr marL="0" indent="0" algn="l">
              <a:buNone/>
            </a:pPr>
            <a:r>
              <a:rPr lang="en-GB" dirty="0" smtClean="0"/>
              <a:t>- Delete </a:t>
            </a:r>
            <a:r>
              <a:rPr lang="en-GB" dirty="0" smtClean="0"/>
              <a:t>row &amp; </a:t>
            </a:r>
            <a:r>
              <a:rPr lang="en-GB" dirty="0" smtClean="0"/>
              <a:t>column</a:t>
            </a:r>
          </a:p>
          <a:p>
            <a:pPr marL="0" indent="0" algn="l">
              <a:buNone/>
            </a:pPr>
            <a:r>
              <a:rPr lang="en-GB" dirty="0" smtClean="0"/>
              <a:t>- Sort the row or column.</a:t>
            </a:r>
            <a:endParaRPr lang="en-GB" dirty="0" smtClean="0"/>
          </a:p>
          <a:p>
            <a:pPr marL="0" indent="0" algn="l">
              <a:buNone/>
            </a:pPr>
            <a:r>
              <a:rPr lang="en-GB" dirty="0" smtClean="0"/>
              <a:t>- </a:t>
            </a:r>
            <a:r>
              <a:rPr lang="en-GB" dirty="0" smtClean="0"/>
              <a:t>Save table as a PDF file </a:t>
            </a:r>
          </a:p>
          <a:p>
            <a:pPr marL="0" indent="0" algn="l">
              <a:buNone/>
            </a:pPr>
            <a:r>
              <a:rPr lang="en-GB" dirty="0" smtClean="0"/>
              <a:t>- Change page size and orientation</a:t>
            </a:r>
          </a:p>
          <a:p>
            <a:pPr marL="0" indent="0" algn="l">
              <a:buNone/>
            </a:pPr>
            <a:r>
              <a:rPr lang="en-GB" dirty="0" smtClean="0"/>
              <a:t>- Text format:</a:t>
            </a:r>
          </a:p>
          <a:p>
            <a:pPr marL="0" indent="0" algn="l">
              <a:buNone/>
            </a:pPr>
            <a:r>
              <a:rPr lang="en-GB" dirty="0" smtClean="0"/>
              <a:t>- Insert page number ,header ,footer and border.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54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Tables With Footnotes or Source Note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To format tables with source notes or footnotes:</a:t>
            </a:r>
          </a:p>
          <a:p>
            <a:pPr algn="l" rtl="0"/>
            <a:r>
              <a:rPr lang="en-US" sz="2400" dirty="0" smtClean="0"/>
              <a:t>When you insert a table ,include an additional row at the bottom of the table for the source note or footnote.</a:t>
            </a:r>
          </a:p>
          <a:p>
            <a:pPr algn="l" rtl="0"/>
            <a:r>
              <a:rPr lang="en-US" sz="2400" dirty="0" smtClean="0"/>
              <a:t>Merge the cells in the bottom row.</a:t>
            </a:r>
          </a:p>
          <a:p>
            <a:pPr algn="l" rtl="0"/>
            <a:r>
              <a:rPr lang="en-US" sz="2400" dirty="0" smtClean="0"/>
              <a:t>For a source note , type Note: or Source : as applicable in the bottom row ; then type the corresponding information for source note.</a:t>
            </a:r>
          </a:p>
          <a:p>
            <a:pPr algn="l" rtl="0"/>
            <a:r>
              <a:rPr lang="en-US" sz="2400" dirty="0" smtClean="0"/>
              <a:t>For a footnote, type an asterisk ( or another symbol) at the relevant point within the table; then in the bottom row ,type an asterisk and the corresponding information for the footnote. 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727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Tables With Footnotes or Source Note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Source Note :-</a:t>
            </a:r>
          </a:p>
          <a:p>
            <a:pPr marL="0" indent="0" algn="l" rtl="0">
              <a:buNone/>
            </a:pPr>
            <a:endParaRPr lang="ar-SA" sz="2400" b="1" dirty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73705" y="1160041"/>
            <a:ext cx="4491791" cy="6096002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03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Tables With Footnotes or Source Note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FOOTNOTE :-</a:t>
            </a:r>
          </a:p>
          <a:p>
            <a:pPr marL="0" indent="0" algn="l" rtl="0">
              <a:buNone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 marL="0" indent="0" algn="l" rtl="0">
              <a:buNone/>
            </a:pPr>
            <a:endParaRPr lang="ar-SA" sz="2400" b="1" dirty="0">
              <a:solidFill>
                <a:schemeClr val="accent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830" y="1752600"/>
            <a:ext cx="3390900" cy="44958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04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Breached Column Heading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TABLE WITH BRACED COLUMN HEADINGS </a:t>
            </a:r>
            <a:r>
              <a:rPr lang="en-US" dirty="0" smtClean="0"/>
              <a:t>:-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braced column heading :- </a:t>
            </a:r>
            <a:r>
              <a:rPr lang="en-US" dirty="0" smtClean="0"/>
              <a:t>is  a heading that applies to more than one column 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To create a braced column heading </a:t>
            </a:r>
            <a:r>
              <a:rPr lang="en-US" dirty="0" smtClean="0"/>
              <a:t>:</a:t>
            </a:r>
          </a:p>
          <a:p>
            <a:pPr algn="l" rtl="0"/>
            <a:r>
              <a:rPr lang="en-US" sz="2400" dirty="0" smtClean="0"/>
              <a:t>Position the insertion point where you want the braced heading to appear .</a:t>
            </a:r>
          </a:p>
          <a:p>
            <a:pPr algn="l" rtl="0"/>
            <a:r>
              <a:rPr lang="en-US" sz="2400" dirty="0" smtClean="0"/>
              <a:t>Merge the cells that will hold the braced heading .</a:t>
            </a:r>
          </a:p>
          <a:p>
            <a:pPr algn="l" rtl="0"/>
            <a:r>
              <a:rPr lang="en-US" sz="2400" dirty="0" smtClean="0"/>
              <a:t>Center the braced column heading over the appropriate columns.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60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Breached Column Heading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TABLE WITH BRACED COLUMN HEADINGS </a:t>
            </a:r>
            <a:r>
              <a:rPr lang="en-US" dirty="0" smtClean="0"/>
              <a:t>:-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00562" y="1066576"/>
            <a:ext cx="3243262" cy="5748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tx2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22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in Landscape Orientation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TABLE IN LANDSCAPE ORIENTATION 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sz="2400" dirty="0" smtClean="0"/>
              <a:t>The default page orientation for 8.5 by 11-inch paper is </a:t>
            </a:r>
            <a:r>
              <a:rPr lang="en-US" sz="2400" dirty="0" smtClean="0">
                <a:solidFill>
                  <a:srgbClr val="FF0000"/>
                </a:solidFill>
              </a:rPr>
              <a:t>vertical</a:t>
            </a:r>
            <a:r>
              <a:rPr lang="en-US" sz="2400" dirty="0" smtClean="0"/>
              <a:t> (also know as portrait) .Sometime , however ,the content of a document would fit better or appear more attractive in </a:t>
            </a:r>
            <a:r>
              <a:rPr lang="en-US" sz="2400" dirty="0" smtClean="0">
                <a:solidFill>
                  <a:srgbClr val="FF0000"/>
                </a:solidFill>
              </a:rPr>
              <a:t>horizontal</a:t>
            </a:r>
            <a:r>
              <a:rPr lang="en-US" sz="2400" dirty="0" smtClean="0"/>
              <a:t> orientation (called landscape) . Format all table in this lesson in landscape orientation.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6CAB0-0D1D-45C0-8DF4-5BEA6779DE8C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307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194</TotalTime>
  <Words>543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Keyboarding &amp; document processing </vt:lpstr>
      <vt:lpstr>Objectives </vt:lpstr>
      <vt:lpstr>Table</vt:lpstr>
      <vt:lpstr>Tables With Footnotes or Source Note </vt:lpstr>
      <vt:lpstr>Tables With Footnotes or Source Note </vt:lpstr>
      <vt:lpstr>Tables With Footnotes or Source Note </vt:lpstr>
      <vt:lpstr>Table With Breached Column Heading </vt:lpstr>
      <vt:lpstr>Table With Breached Column Heading </vt:lpstr>
      <vt:lpstr>Table in Landscape Orientation </vt:lpstr>
      <vt:lpstr>Table in Landscape Orientation </vt:lpstr>
      <vt:lpstr>Multipage Table </vt:lpstr>
      <vt:lpstr>Multipage Table </vt:lpstr>
      <vt:lpstr>Table With Predesigned Formats</vt:lpstr>
      <vt:lpstr>Table With Predesigned Formats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 aloud</dc:creator>
  <cp:lastModifiedBy>user1</cp:lastModifiedBy>
  <cp:revision>19</cp:revision>
  <dcterms:created xsi:type="dcterms:W3CDTF">2014-10-09T23:05:23Z</dcterms:created>
  <dcterms:modified xsi:type="dcterms:W3CDTF">2015-03-05T23:06:32Z</dcterms:modified>
</cp:coreProperties>
</file>